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87" r:id="rId5"/>
    <p:sldId id="28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9" r:id="rId31"/>
    <p:sldId id="283" r:id="rId32"/>
    <p:sldId id="288"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50021"/>
    <a:srgbClr val="6600CC"/>
    <a:srgbClr val="CC66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16" d="100"/>
          <a:sy n="116" d="100"/>
        </p:scale>
        <p:origin x="3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33AD72-9967-4D95-80A0-7916CF157728}"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91395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33AD72-9967-4D95-80A0-7916CF157728}"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274024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33AD72-9967-4D95-80A0-7916CF157728}"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238007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33AD72-9967-4D95-80A0-7916CF157728}"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6704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3AD72-9967-4D95-80A0-7916CF157728}"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261189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33AD72-9967-4D95-80A0-7916CF157728}"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162028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33AD72-9967-4D95-80A0-7916CF157728}" type="datetimeFigureOut">
              <a:rPr lang="en-GB" smtClean="0"/>
              <a:t>16/08/2016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289133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33AD72-9967-4D95-80A0-7916CF157728}" type="datetimeFigureOut">
              <a:rPr lang="en-GB" smtClean="0"/>
              <a:t>16/08/2016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332772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3AD72-9967-4D95-80A0-7916CF157728}" type="datetimeFigureOut">
              <a:rPr lang="en-GB" smtClean="0"/>
              <a:t>16/08/2016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182338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33AD72-9967-4D95-80A0-7916CF157728}"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258643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33AD72-9967-4D95-80A0-7916CF157728}"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304D6-777F-47BE-9D5A-E01DA53EDA36}" type="slidenum">
              <a:rPr lang="en-GB" smtClean="0"/>
              <a:t>‹#›</a:t>
            </a:fld>
            <a:endParaRPr lang="en-GB"/>
          </a:p>
        </p:txBody>
      </p:sp>
    </p:spTree>
    <p:extLst>
      <p:ext uri="{BB962C8B-B14F-4D97-AF65-F5344CB8AC3E}">
        <p14:creationId xmlns:p14="http://schemas.microsoft.com/office/powerpoint/2010/main" val="120742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3AD72-9967-4D95-80A0-7916CF157728}" type="datetimeFigureOut">
              <a:rPr lang="en-GB" smtClean="0"/>
              <a:t>16/08/2016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304D6-777F-47BE-9D5A-E01DA53EDA36}" type="slidenum">
              <a:rPr lang="en-GB" smtClean="0"/>
              <a:t>‹#›</a:t>
            </a:fld>
            <a:endParaRPr lang="en-GB"/>
          </a:p>
        </p:txBody>
      </p:sp>
    </p:spTree>
    <p:extLst>
      <p:ext uri="{BB962C8B-B14F-4D97-AF65-F5344CB8AC3E}">
        <p14:creationId xmlns:p14="http://schemas.microsoft.com/office/powerpoint/2010/main" val="40597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a:solidFill>
            <a:schemeClr val="accent6">
              <a:lumMod val="60000"/>
              <a:lumOff val="40000"/>
            </a:schemeClr>
          </a:solidFill>
          <a:ln w="28575">
            <a:solidFill>
              <a:schemeClr val="bg1"/>
            </a:solidFill>
          </a:ln>
        </p:spPr>
        <p:txBody>
          <a:bodyPr/>
          <a:lstStyle/>
          <a:p>
            <a:r>
              <a:rPr lang="en-GB" dirty="0"/>
              <a:t>  </a:t>
            </a:r>
          </a:p>
        </p:txBody>
      </p:sp>
      <p:sp>
        <p:nvSpPr>
          <p:cNvPr id="4" name="TextBox 3"/>
          <p:cNvSpPr txBox="1"/>
          <p:nvPr/>
        </p:nvSpPr>
        <p:spPr>
          <a:xfrm>
            <a:off x="-13689" y="1912376"/>
            <a:ext cx="12192000" cy="3539430"/>
          </a:xfrm>
          <a:prstGeom prst="rect">
            <a:avLst/>
          </a:prstGeom>
          <a:solidFill>
            <a:schemeClr val="accent6">
              <a:lumMod val="60000"/>
              <a:lumOff val="40000"/>
            </a:schemeClr>
          </a:solidFill>
        </p:spPr>
        <p:txBody>
          <a:bodyPr wrap="square" rtlCol="0">
            <a:spAutoFit/>
          </a:bodyPr>
          <a:lstStyle/>
          <a:p>
            <a:pPr algn="ctr"/>
            <a:r>
              <a:rPr lang="en-GB" sz="7200" dirty="0"/>
              <a:t>An Introduction to </a:t>
            </a:r>
          </a:p>
          <a:p>
            <a:pPr algn="ctr"/>
            <a:r>
              <a:rPr lang="en-GB" sz="7200" dirty="0"/>
              <a:t>the Bahá’í Faith</a:t>
            </a:r>
          </a:p>
          <a:p>
            <a:pPr algn="ctr"/>
            <a:endParaRPr lang="en-GB" sz="4000" dirty="0"/>
          </a:p>
          <a:p>
            <a:pPr algn="ctr"/>
            <a:r>
              <a:rPr lang="en-GB" sz="4000" dirty="0"/>
              <a:t>Part 1 – A Brief Overview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3449" y="474430"/>
            <a:ext cx="1302402" cy="1177589"/>
          </a:xfrm>
          <a:prstGeom prst="rect">
            <a:avLst/>
          </a:prstGeom>
        </p:spPr>
      </p:pic>
      <p:cxnSp>
        <p:nvCxnSpPr>
          <p:cNvPr id="6" name="Straight Connector 5"/>
          <p:cNvCxnSpPr/>
          <p:nvPr/>
        </p:nvCxnSpPr>
        <p:spPr>
          <a:xfrm>
            <a:off x="1114011" y="6065703"/>
            <a:ext cx="9838572" cy="1899"/>
          </a:xfrm>
          <a:prstGeom prst="line">
            <a:avLst/>
          </a:prstGeom>
          <a:ln w="127000">
            <a:solidFill>
              <a:schemeClr val="bg1"/>
            </a:solidFill>
          </a:ln>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flipV="1">
            <a:off x="1176834" y="1046747"/>
            <a:ext cx="0" cy="4975979"/>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890422" y="1037617"/>
            <a:ext cx="0" cy="4994241"/>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1114011" y="1054539"/>
            <a:ext cx="4506981" cy="33845"/>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55851" y="1071462"/>
            <a:ext cx="4198287" cy="1"/>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4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32454" y="2496064"/>
            <a:ext cx="7587049" cy="1323439"/>
          </a:xfrm>
          <a:prstGeom prst="rect">
            <a:avLst/>
          </a:prstGeom>
          <a:noFill/>
        </p:spPr>
        <p:txBody>
          <a:bodyPr wrap="square" rtlCol="0">
            <a:spAutoFit/>
          </a:bodyPr>
          <a:lstStyle/>
          <a:p>
            <a:pPr algn="ctr"/>
            <a:r>
              <a:rPr lang="en-GB" sz="7200" dirty="0"/>
              <a:t>Community</a:t>
            </a:r>
            <a:r>
              <a:rPr lang="en-GB" sz="8000" dirty="0"/>
              <a:t> Life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5630468"/>
            <a:ext cx="1130231" cy="102191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5630468"/>
            <a:ext cx="1130231" cy="102191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197614"/>
            <a:ext cx="1130231" cy="102191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197614"/>
            <a:ext cx="1130231" cy="1021918"/>
          </a:xfrm>
          <a:prstGeom prst="rect">
            <a:avLst/>
          </a:prstGeom>
        </p:spPr>
      </p:pic>
      <p:cxnSp>
        <p:nvCxnSpPr>
          <p:cNvPr id="8" name="Straight Connector 7"/>
          <p:cNvCxnSpPr/>
          <p:nvPr/>
        </p:nvCxnSpPr>
        <p:spPr>
          <a:xfrm>
            <a:off x="851793"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1499199"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383957" y="6149665"/>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383957" y="700335"/>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265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73211" y="691177"/>
            <a:ext cx="10610335" cy="1323439"/>
          </a:xfrm>
          <a:prstGeom prst="rect">
            <a:avLst/>
          </a:prstGeom>
          <a:noFill/>
        </p:spPr>
        <p:txBody>
          <a:bodyPr wrap="square" rtlCol="0">
            <a:spAutoFit/>
          </a:bodyPr>
          <a:lstStyle/>
          <a:p>
            <a:r>
              <a:rPr lang="en-GB" sz="4000" dirty="0"/>
              <a:t>The regular meeting of each Bahá’í community is called a “Feast”.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3524" y="3423784"/>
            <a:ext cx="3476370" cy="2308527"/>
          </a:xfrm>
          <a:prstGeom prst="rect">
            <a:avLst/>
          </a:prstGeom>
        </p:spPr>
      </p:pic>
      <p:sp>
        <p:nvSpPr>
          <p:cNvPr id="4" name="TextBox 3"/>
          <p:cNvSpPr txBox="1"/>
          <p:nvPr/>
        </p:nvSpPr>
        <p:spPr>
          <a:xfrm>
            <a:off x="873211" y="2313256"/>
            <a:ext cx="10552671" cy="984885"/>
          </a:xfrm>
          <a:prstGeom prst="rect">
            <a:avLst/>
          </a:prstGeom>
          <a:noFill/>
        </p:spPr>
        <p:txBody>
          <a:bodyPr wrap="square" rtlCol="0">
            <a:spAutoFit/>
          </a:bodyPr>
          <a:lstStyle/>
          <a:p>
            <a:r>
              <a:rPr lang="en-GB" sz="4000" dirty="0"/>
              <a:t>Prayers are followed by community discussion.</a:t>
            </a:r>
          </a:p>
          <a:p>
            <a:endParaRPr lang="en-GB" dirty="0"/>
          </a:p>
        </p:txBody>
      </p:sp>
      <p:sp>
        <p:nvSpPr>
          <p:cNvPr id="5" name="TextBox 4"/>
          <p:cNvSpPr txBox="1"/>
          <p:nvPr/>
        </p:nvSpPr>
        <p:spPr>
          <a:xfrm>
            <a:off x="873211" y="3715263"/>
            <a:ext cx="6367849" cy="1600438"/>
          </a:xfrm>
          <a:prstGeom prst="rect">
            <a:avLst/>
          </a:prstGeom>
          <a:noFill/>
        </p:spPr>
        <p:txBody>
          <a:bodyPr wrap="square" rtlCol="0">
            <a:spAutoFit/>
          </a:bodyPr>
          <a:lstStyle/>
          <a:p>
            <a:r>
              <a:rPr lang="en-GB" sz="4000" dirty="0"/>
              <a:t>The Feast ends with refreshments and friendship.</a:t>
            </a:r>
          </a:p>
          <a:p>
            <a:endParaRPr lang="en-GB" dirty="0"/>
          </a:p>
        </p:txBody>
      </p:sp>
    </p:spTree>
    <p:extLst>
      <p:ext uri="{BB962C8B-B14F-4D97-AF65-F5344CB8AC3E}">
        <p14:creationId xmlns:p14="http://schemas.microsoft.com/office/powerpoint/2010/main" val="42799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4731" y="743640"/>
            <a:ext cx="6232681" cy="3970318"/>
          </a:xfrm>
          <a:prstGeom prst="rect">
            <a:avLst/>
          </a:prstGeom>
          <a:noFill/>
        </p:spPr>
        <p:txBody>
          <a:bodyPr wrap="square" rtlCol="0">
            <a:spAutoFit/>
          </a:bodyPr>
          <a:lstStyle/>
          <a:p>
            <a:r>
              <a:rPr lang="en-GB" sz="3600" dirty="0"/>
              <a:t>The children are a very precious part of any community.</a:t>
            </a:r>
          </a:p>
          <a:p>
            <a:r>
              <a:rPr lang="en-GB" sz="3600" dirty="0"/>
              <a:t>Bahá’í classes for young children teach virtues such as kindness, generosity and unselfishness. Older children learn about Bahá’í history and teachings.</a:t>
            </a:r>
          </a:p>
        </p:txBody>
      </p:sp>
      <p:sp>
        <p:nvSpPr>
          <p:cNvPr id="4" name="TextBox 3"/>
          <p:cNvSpPr txBox="1"/>
          <p:nvPr/>
        </p:nvSpPr>
        <p:spPr>
          <a:xfrm>
            <a:off x="354731" y="4643135"/>
            <a:ext cx="11837269" cy="1477328"/>
          </a:xfrm>
          <a:prstGeom prst="rect">
            <a:avLst/>
          </a:prstGeom>
          <a:noFill/>
        </p:spPr>
        <p:txBody>
          <a:bodyPr wrap="square" rtlCol="0">
            <a:spAutoFit/>
          </a:bodyPr>
          <a:lstStyle/>
          <a:p>
            <a:r>
              <a:rPr lang="en-GB" sz="3600" dirty="0"/>
              <a:t>In all these classes, children learn how to be happy and helpful </a:t>
            </a:r>
          </a:p>
          <a:p>
            <a:r>
              <a:rPr lang="en-GB" sz="3600" dirty="0"/>
              <a:t>to others.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323" y="877515"/>
            <a:ext cx="4977571" cy="3282445"/>
          </a:xfrm>
          <a:prstGeom prst="rect">
            <a:avLst/>
          </a:prstGeom>
        </p:spPr>
      </p:pic>
    </p:spTree>
    <p:extLst>
      <p:ext uri="{BB962C8B-B14F-4D97-AF65-F5344CB8AC3E}">
        <p14:creationId xmlns:p14="http://schemas.microsoft.com/office/powerpoint/2010/main" val="200799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42247" y="482666"/>
            <a:ext cx="7735738" cy="3416320"/>
          </a:xfrm>
          <a:prstGeom prst="rect">
            <a:avLst/>
          </a:prstGeom>
          <a:noFill/>
        </p:spPr>
        <p:txBody>
          <a:bodyPr wrap="square" rtlCol="0">
            <a:spAutoFit/>
          </a:bodyPr>
          <a:lstStyle/>
          <a:p>
            <a:r>
              <a:rPr lang="en-GB" sz="3600" dirty="0"/>
              <a:t>Young people from 11 to 15 are known as “junior youth”. They have their own courses and activities, particularly suited to their age group, where they learn to think positively about themselves and how they can contribute to the world.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291" y="677888"/>
            <a:ext cx="2265405" cy="16990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292" y="2644345"/>
            <a:ext cx="2274982" cy="1460965"/>
          </a:xfrm>
          <a:prstGeom prst="rect">
            <a:avLst/>
          </a:prstGeom>
        </p:spPr>
      </p:pic>
      <p:sp>
        <p:nvSpPr>
          <p:cNvPr id="5" name="TextBox 4"/>
          <p:cNvSpPr txBox="1"/>
          <p:nvPr/>
        </p:nvSpPr>
        <p:spPr>
          <a:xfrm>
            <a:off x="742247" y="4172874"/>
            <a:ext cx="6671807" cy="1754326"/>
          </a:xfrm>
          <a:prstGeom prst="rect">
            <a:avLst/>
          </a:prstGeom>
          <a:noFill/>
        </p:spPr>
        <p:txBody>
          <a:bodyPr wrap="square" rtlCol="0">
            <a:spAutoFit/>
          </a:bodyPr>
          <a:lstStyle/>
          <a:p>
            <a:r>
              <a:rPr lang="en-GB" sz="3600" dirty="0"/>
              <a:t>They start by helping their local community in all kinds of ways – whatever needs to be done.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086" y="4345049"/>
            <a:ext cx="2281472" cy="1582151"/>
          </a:xfrm>
          <a:prstGeom prst="rect">
            <a:avLst/>
          </a:prstGeom>
        </p:spPr>
      </p:pic>
    </p:spTree>
    <p:extLst>
      <p:ext uri="{BB962C8B-B14F-4D97-AF65-F5344CB8AC3E}">
        <p14:creationId xmlns:p14="http://schemas.microsoft.com/office/powerpoint/2010/main" val="39396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93125" y="688130"/>
            <a:ext cx="11203459" cy="1569660"/>
          </a:xfrm>
          <a:prstGeom prst="rect">
            <a:avLst/>
          </a:prstGeom>
          <a:noFill/>
        </p:spPr>
        <p:txBody>
          <a:bodyPr wrap="square" rtlCol="0">
            <a:spAutoFit/>
          </a:bodyPr>
          <a:lstStyle/>
          <a:p>
            <a:r>
              <a:rPr lang="en-GB" sz="3200" dirty="0"/>
              <a:t>For people over the age of 15 there are study circles where they discuss Bahá’í beliefs, explore how to lead a spiritual life, and learn how to organise children’s classes and junior youth groups.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4476" y="2864702"/>
            <a:ext cx="2946207" cy="1592793"/>
          </a:xfrm>
          <a:prstGeom prst="rect">
            <a:avLst/>
          </a:prstGeom>
        </p:spPr>
      </p:pic>
      <p:sp>
        <p:nvSpPr>
          <p:cNvPr id="4" name="TextBox 3"/>
          <p:cNvSpPr txBox="1"/>
          <p:nvPr/>
        </p:nvSpPr>
        <p:spPr>
          <a:xfrm>
            <a:off x="3762346" y="2719362"/>
            <a:ext cx="4679092" cy="2339102"/>
          </a:xfrm>
          <a:prstGeom prst="rect">
            <a:avLst/>
          </a:prstGeom>
          <a:noFill/>
        </p:spPr>
        <p:txBody>
          <a:bodyPr wrap="square" rtlCol="0">
            <a:spAutoFit/>
          </a:bodyPr>
          <a:lstStyle/>
          <a:p>
            <a:r>
              <a:rPr lang="en-GB" sz="3200" dirty="0"/>
              <a:t>Many people who are not Bahá’ís enjoy these courses, where everyone’s opinion is valued.</a:t>
            </a:r>
          </a:p>
          <a:p>
            <a:endParaRPr lang="en-GB" dirty="0"/>
          </a:p>
        </p:txBody>
      </p:sp>
      <p:sp>
        <p:nvSpPr>
          <p:cNvPr id="5" name="TextBox 4"/>
          <p:cNvSpPr txBox="1"/>
          <p:nvPr/>
        </p:nvSpPr>
        <p:spPr>
          <a:xfrm>
            <a:off x="593125" y="5380640"/>
            <a:ext cx="11327026" cy="861774"/>
          </a:xfrm>
          <a:prstGeom prst="rect">
            <a:avLst/>
          </a:prstGeom>
          <a:noFill/>
        </p:spPr>
        <p:txBody>
          <a:bodyPr wrap="square" rtlCol="0">
            <a:spAutoFit/>
          </a:bodyPr>
          <a:lstStyle/>
          <a:p>
            <a:r>
              <a:rPr lang="en-GB" sz="3200" dirty="0"/>
              <a:t>Bahá’í activities are not just for Bahá’ís, they are for everyone.</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65" y="2865626"/>
            <a:ext cx="2571958" cy="1691866"/>
          </a:xfrm>
          <a:prstGeom prst="rect">
            <a:avLst/>
          </a:prstGeom>
        </p:spPr>
      </p:pic>
    </p:spTree>
    <p:extLst>
      <p:ext uri="{BB962C8B-B14F-4D97-AF65-F5344CB8AC3E}">
        <p14:creationId xmlns:p14="http://schemas.microsoft.com/office/powerpoint/2010/main" val="41717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8967" y="623425"/>
            <a:ext cx="6788829" cy="3170099"/>
          </a:xfrm>
          <a:prstGeom prst="rect">
            <a:avLst/>
          </a:prstGeom>
          <a:noFill/>
        </p:spPr>
        <p:txBody>
          <a:bodyPr wrap="square" rtlCol="0">
            <a:spAutoFit/>
          </a:bodyPr>
          <a:lstStyle/>
          <a:p>
            <a:r>
              <a:rPr lang="en-GB" sz="4000" dirty="0"/>
              <a:t>Each community has regular devotional meetings where everyone is welcome to share and enjoy the prayers, readings and music.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367" y="1054444"/>
            <a:ext cx="3671228" cy="2191264"/>
          </a:xfrm>
          <a:prstGeom prst="rect">
            <a:avLst/>
          </a:prstGeom>
        </p:spPr>
      </p:pic>
      <p:sp>
        <p:nvSpPr>
          <p:cNvPr id="4" name="TextBox 3"/>
          <p:cNvSpPr txBox="1"/>
          <p:nvPr/>
        </p:nvSpPr>
        <p:spPr>
          <a:xfrm>
            <a:off x="674915" y="4136067"/>
            <a:ext cx="10840995" cy="2215991"/>
          </a:xfrm>
          <a:prstGeom prst="rect">
            <a:avLst/>
          </a:prstGeom>
          <a:noFill/>
        </p:spPr>
        <p:txBody>
          <a:bodyPr wrap="square" rtlCol="0">
            <a:spAutoFit/>
          </a:bodyPr>
          <a:lstStyle/>
          <a:p>
            <a:r>
              <a:rPr lang="en-GB" sz="4000" dirty="0"/>
              <a:t>In a few places in the world there are large Houses of Worship which are open to everyone, whatever their religion.</a:t>
            </a:r>
          </a:p>
          <a:p>
            <a:endParaRPr lang="en-GB" dirty="0"/>
          </a:p>
        </p:txBody>
      </p:sp>
    </p:spTree>
    <p:extLst>
      <p:ext uri="{BB962C8B-B14F-4D97-AF65-F5344CB8AC3E}">
        <p14:creationId xmlns:p14="http://schemas.microsoft.com/office/powerpoint/2010/main" val="160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3929" y="870061"/>
            <a:ext cx="5296930" cy="1569660"/>
          </a:xfrm>
          <a:prstGeom prst="rect">
            <a:avLst/>
          </a:prstGeom>
          <a:noFill/>
        </p:spPr>
        <p:txBody>
          <a:bodyPr wrap="square" rtlCol="0">
            <a:spAutoFit/>
          </a:bodyPr>
          <a:lstStyle/>
          <a:p>
            <a:r>
              <a:rPr lang="en-GB" sz="3200" dirty="0"/>
              <a:t>This House of Worship is near Frankfurt in Germany. It is the only one in Europe.</a:t>
            </a:r>
          </a:p>
        </p:txBody>
      </p:sp>
      <p:sp>
        <p:nvSpPr>
          <p:cNvPr id="4" name="TextBox 3"/>
          <p:cNvSpPr txBox="1"/>
          <p:nvPr/>
        </p:nvSpPr>
        <p:spPr>
          <a:xfrm>
            <a:off x="7356136" y="870061"/>
            <a:ext cx="4609321" cy="2554545"/>
          </a:xfrm>
          <a:prstGeom prst="rect">
            <a:avLst/>
          </a:prstGeom>
          <a:noFill/>
        </p:spPr>
        <p:txBody>
          <a:bodyPr wrap="square" rtlCol="0">
            <a:spAutoFit/>
          </a:bodyPr>
          <a:lstStyle/>
          <a:p>
            <a:r>
              <a:rPr lang="en-GB" sz="3200" dirty="0"/>
              <a:t>This House of Worship in India is designed to look like a giant lotus flower. </a:t>
            </a:r>
          </a:p>
          <a:p>
            <a:r>
              <a:rPr lang="en-GB" sz="3200" dirty="0"/>
              <a:t>It is often known as the </a:t>
            </a:r>
          </a:p>
          <a:p>
            <a:r>
              <a:rPr lang="en-GB" sz="3200" dirty="0"/>
              <a:t>“Lotus Temple”.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513" y="3595398"/>
            <a:ext cx="3422568" cy="256620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75" y="2949145"/>
            <a:ext cx="4360199" cy="2875005"/>
          </a:xfrm>
          <a:prstGeom prst="rect">
            <a:avLst/>
          </a:prstGeom>
        </p:spPr>
      </p:pic>
    </p:spTree>
    <p:extLst>
      <p:ext uri="{BB962C8B-B14F-4D97-AF65-F5344CB8AC3E}">
        <p14:creationId xmlns:p14="http://schemas.microsoft.com/office/powerpoint/2010/main" val="187982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19469" y="1558212"/>
            <a:ext cx="8863914" cy="3170099"/>
          </a:xfrm>
          <a:prstGeom prst="rect">
            <a:avLst/>
          </a:prstGeom>
          <a:noFill/>
        </p:spPr>
        <p:txBody>
          <a:bodyPr wrap="square" rtlCol="0">
            <a:spAutoFit/>
          </a:bodyPr>
          <a:lstStyle/>
          <a:p>
            <a:r>
              <a:rPr lang="en-GB" sz="4000" dirty="0"/>
              <a:t>In each local area Bahá’ís elect an assembly of nine people who look after the welfare of the community. Each country has a national assembly and there is also a world body.</a:t>
            </a:r>
          </a:p>
        </p:txBody>
      </p:sp>
    </p:spTree>
    <p:extLst>
      <p:ext uri="{BB962C8B-B14F-4D97-AF65-F5344CB8AC3E}">
        <p14:creationId xmlns:p14="http://schemas.microsoft.com/office/powerpoint/2010/main" val="75839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57880" y="6038"/>
            <a:ext cx="6656173" cy="4401205"/>
          </a:xfrm>
          <a:prstGeom prst="rect">
            <a:avLst/>
          </a:prstGeom>
          <a:noFill/>
        </p:spPr>
        <p:txBody>
          <a:bodyPr wrap="square" rtlCol="0">
            <a:spAutoFit/>
          </a:bodyPr>
          <a:lstStyle/>
          <a:p>
            <a:endParaRPr lang="en-GB" sz="4000" dirty="0"/>
          </a:p>
          <a:p>
            <a:r>
              <a:rPr lang="en-GB" sz="4000" dirty="0"/>
              <a:t>Bahá’ís work to promote the equality of men and women, and also to protect the rights of minorities. Bahá’í teachings say that men and women are like the two wings of a bird.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351" y="1466336"/>
            <a:ext cx="3250347" cy="2092411"/>
          </a:xfrm>
          <a:prstGeom prst="rect">
            <a:avLst/>
          </a:prstGeom>
        </p:spPr>
      </p:pic>
      <p:sp>
        <p:nvSpPr>
          <p:cNvPr id="4" name="TextBox 3"/>
          <p:cNvSpPr txBox="1"/>
          <p:nvPr/>
        </p:nvSpPr>
        <p:spPr>
          <a:xfrm>
            <a:off x="757880" y="4390767"/>
            <a:ext cx="11294077" cy="1600438"/>
          </a:xfrm>
          <a:prstGeom prst="rect">
            <a:avLst/>
          </a:prstGeom>
          <a:noFill/>
        </p:spPr>
        <p:txBody>
          <a:bodyPr wrap="square" rtlCol="0">
            <a:spAutoFit/>
          </a:bodyPr>
          <a:lstStyle/>
          <a:p>
            <a:r>
              <a:rPr lang="en-GB" sz="4000" dirty="0"/>
              <a:t>Both wings need to be equally strong for the bird to fly successfully.</a:t>
            </a:r>
          </a:p>
          <a:p>
            <a:endParaRPr lang="en-GB" dirty="0"/>
          </a:p>
        </p:txBody>
      </p:sp>
    </p:spTree>
    <p:extLst>
      <p:ext uri="{BB962C8B-B14F-4D97-AF65-F5344CB8AC3E}">
        <p14:creationId xmlns:p14="http://schemas.microsoft.com/office/powerpoint/2010/main" val="400895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21491" y="684892"/>
            <a:ext cx="6268995" cy="2862322"/>
          </a:xfrm>
          <a:prstGeom prst="rect">
            <a:avLst/>
          </a:prstGeom>
          <a:noFill/>
        </p:spPr>
        <p:txBody>
          <a:bodyPr wrap="square" rtlCol="0">
            <a:spAutoFit/>
          </a:bodyPr>
          <a:lstStyle/>
          <a:p>
            <a:r>
              <a:rPr lang="en-GB" sz="3600" dirty="0"/>
              <a:t>Wherever Bahá’ís live, they try to help improve the local community and bring people together. These are some pictures of community projects.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43" y="4226011"/>
            <a:ext cx="2414703" cy="16325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837" y="4128786"/>
            <a:ext cx="2279151" cy="17836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997" y="1101728"/>
            <a:ext cx="2704867" cy="2028650"/>
          </a:xfrm>
          <a:prstGeom prst="rect">
            <a:avLst/>
          </a:prstGeom>
        </p:spPr>
      </p:pic>
    </p:spTree>
    <p:extLst>
      <p:ext uri="{BB962C8B-B14F-4D97-AF65-F5344CB8AC3E}">
        <p14:creationId xmlns:p14="http://schemas.microsoft.com/office/powerpoint/2010/main" val="415798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07525" y="2603157"/>
            <a:ext cx="9341708" cy="1200329"/>
          </a:xfrm>
          <a:prstGeom prst="rect">
            <a:avLst/>
          </a:prstGeom>
          <a:noFill/>
        </p:spPr>
        <p:txBody>
          <a:bodyPr wrap="square" rtlCol="0">
            <a:spAutoFit/>
          </a:bodyPr>
          <a:lstStyle/>
          <a:p>
            <a:pPr algn="ctr"/>
            <a:r>
              <a:rPr lang="en-GB" sz="7200" dirty="0"/>
              <a:t>Who are the Bahá’ís?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5630468"/>
            <a:ext cx="1130231" cy="102191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5630468"/>
            <a:ext cx="1130231" cy="102191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197614"/>
            <a:ext cx="1130231" cy="102191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197614"/>
            <a:ext cx="1130231" cy="1021918"/>
          </a:xfrm>
          <a:prstGeom prst="rect">
            <a:avLst/>
          </a:prstGeom>
        </p:spPr>
      </p:pic>
      <p:cxnSp>
        <p:nvCxnSpPr>
          <p:cNvPr id="10" name="Straight Connector 9"/>
          <p:cNvCxnSpPr>
            <a:endCxn id="7" idx="1"/>
          </p:cNvCxnSpPr>
          <p:nvPr/>
        </p:nvCxnSpPr>
        <p:spPr>
          <a:xfrm>
            <a:off x="1383957" y="708573"/>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a:stCxn id="5" idx="3"/>
            <a:endCxn id="4" idx="1"/>
          </p:cNvCxnSpPr>
          <p:nvPr/>
        </p:nvCxnSpPr>
        <p:spPr>
          <a:xfrm>
            <a:off x="1383957" y="6141427"/>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2"/>
            <a:endCxn id="5" idx="0"/>
          </p:cNvCxnSpPr>
          <p:nvPr/>
        </p:nvCxnSpPr>
        <p:spPr>
          <a:xfrm>
            <a:off x="818842"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a:stCxn id="7" idx="2"/>
            <a:endCxn id="4" idx="0"/>
          </p:cNvCxnSpPr>
          <p:nvPr/>
        </p:nvCxnSpPr>
        <p:spPr>
          <a:xfrm>
            <a:off x="11482723"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56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73428" y="1820562"/>
            <a:ext cx="8847437" cy="2739211"/>
          </a:xfrm>
          <a:prstGeom prst="rect">
            <a:avLst/>
          </a:prstGeom>
          <a:noFill/>
        </p:spPr>
        <p:txBody>
          <a:bodyPr wrap="square" rtlCol="0">
            <a:spAutoFit/>
          </a:bodyPr>
          <a:lstStyle/>
          <a:p>
            <a:pPr algn="ctr"/>
            <a:r>
              <a:rPr lang="en-GB" sz="7200" dirty="0"/>
              <a:t>How did the </a:t>
            </a:r>
          </a:p>
          <a:p>
            <a:pPr algn="ctr"/>
            <a:endParaRPr lang="en-GB" sz="2800" dirty="0"/>
          </a:p>
          <a:p>
            <a:pPr algn="ctr"/>
            <a:r>
              <a:rPr lang="en-GB" sz="7200" dirty="0"/>
              <a:t>Bahá’í Faith begin?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5630468"/>
            <a:ext cx="1130231" cy="102191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229" y="5630468"/>
            <a:ext cx="1130231" cy="102191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238803"/>
            <a:ext cx="1130231" cy="102191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228" y="238803"/>
            <a:ext cx="1130231" cy="1021918"/>
          </a:xfrm>
          <a:prstGeom prst="rect">
            <a:avLst/>
          </a:prstGeom>
        </p:spPr>
      </p:pic>
      <p:cxnSp>
        <p:nvCxnSpPr>
          <p:cNvPr id="8" name="Straight Connector 7"/>
          <p:cNvCxnSpPr/>
          <p:nvPr/>
        </p:nvCxnSpPr>
        <p:spPr>
          <a:xfrm>
            <a:off x="1383957" y="6149665"/>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83957" y="790952"/>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51793"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1425058" y="1260721"/>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608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38184" y="950378"/>
            <a:ext cx="8855674" cy="2308324"/>
          </a:xfrm>
          <a:prstGeom prst="rect">
            <a:avLst/>
          </a:prstGeom>
          <a:noFill/>
        </p:spPr>
        <p:txBody>
          <a:bodyPr wrap="square" rtlCol="0">
            <a:spAutoFit/>
          </a:bodyPr>
          <a:lstStyle/>
          <a:p>
            <a:pPr>
              <a:lnSpc>
                <a:spcPct val="150000"/>
              </a:lnSpc>
            </a:pPr>
            <a:r>
              <a:rPr lang="en-GB" sz="3200" dirty="0"/>
              <a:t>In 1844, a young man called the Báb (meaning Gate) declared in Iran that a new world religion was coming. </a:t>
            </a:r>
          </a:p>
        </p:txBody>
      </p:sp>
      <p:sp>
        <p:nvSpPr>
          <p:cNvPr id="3" name="TextBox 2"/>
          <p:cNvSpPr txBox="1"/>
          <p:nvPr/>
        </p:nvSpPr>
        <p:spPr>
          <a:xfrm>
            <a:off x="1843171" y="3910583"/>
            <a:ext cx="9168713" cy="1493358"/>
          </a:xfrm>
          <a:prstGeom prst="rect">
            <a:avLst/>
          </a:prstGeom>
          <a:noFill/>
        </p:spPr>
        <p:txBody>
          <a:bodyPr wrap="square" rtlCol="0">
            <a:spAutoFit/>
          </a:bodyPr>
          <a:lstStyle/>
          <a:p>
            <a:pPr>
              <a:lnSpc>
                <a:spcPct val="150000"/>
              </a:lnSpc>
            </a:pPr>
            <a:r>
              <a:rPr lang="en-GB" sz="3200" dirty="0"/>
              <a:t>His movement was violently persecuted, and He was shot by an entire regiment of soldiers in 1850.</a:t>
            </a:r>
          </a:p>
        </p:txBody>
      </p:sp>
      <p:sp>
        <p:nvSpPr>
          <p:cNvPr id="4" name="TextBox 3"/>
          <p:cNvSpPr txBox="1"/>
          <p:nvPr/>
        </p:nvSpPr>
        <p:spPr>
          <a:xfrm>
            <a:off x="1540475" y="3179802"/>
            <a:ext cx="9251092" cy="523220"/>
          </a:xfrm>
          <a:prstGeom prst="rect">
            <a:avLst/>
          </a:prstGeom>
          <a:noFill/>
        </p:spPr>
        <p:txBody>
          <a:bodyPr wrap="square" rtlCol="0">
            <a:spAutoFit/>
          </a:bodyPr>
          <a:lstStyle/>
          <a:p>
            <a:r>
              <a:rPr lang="en-GB" sz="2800" b="1" dirty="0"/>
              <a:t>___________________________________________________</a:t>
            </a:r>
          </a:p>
        </p:txBody>
      </p:sp>
    </p:spTree>
    <p:extLst>
      <p:ext uri="{BB962C8B-B14F-4D97-AF65-F5344CB8AC3E}">
        <p14:creationId xmlns:p14="http://schemas.microsoft.com/office/powerpoint/2010/main" val="6719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80" y="454540"/>
            <a:ext cx="2711833" cy="3087730"/>
          </a:xfrm>
          <a:prstGeom prst="rect">
            <a:avLst/>
          </a:prstGeom>
        </p:spPr>
      </p:pic>
      <p:sp>
        <p:nvSpPr>
          <p:cNvPr id="3" name="TextBox 2"/>
          <p:cNvSpPr txBox="1"/>
          <p:nvPr/>
        </p:nvSpPr>
        <p:spPr>
          <a:xfrm>
            <a:off x="1532238" y="4020065"/>
            <a:ext cx="9234616" cy="1754326"/>
          </a:xfrm>
          <a:prstGeom prst="rect">
            <a:avLst/>
          </a:prstGeom>
          <a:noFill/>
        </p:spPr>
        <p:txBody>
          <a:bodyPr wrap="square" rtlCol="0">
            <a:spAutoFit/>
          </a:bodyPr>
          <a:lstStyle/>
          <a:p>
            <a:r>
              <a:rPr lang="en-GB" sz="3600" dirty="0"/>
              <a:t>The Báb’s remains were hidden by His followers for nearly sixty years, and are now buried in this Shrine in the Holy Land.</a:t>
            </a:r>
          </a:p>
        </p:txBody>
      </p:sp>
    </p:spTree>
    <p:extLst>
      <p:ext uri="{BB962C8B-B14F-4D97-AF65-F5344CB8AC3E}">
        <p14:creationId xmlns:p14="http://schemas.microsoft.com/office/powerpoint/2010/main" val="283732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Oval 4"/>
          <p:cNvSpPr/>
          <p:nvPr/>
        </p:nvSpPr>
        <p:spPr>
          <a:xfrm>
            <a:off x="3244532" y="447869"/>
            <a:ext cx="5775902" cy="54770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After the Báb </a:t>
            </a:r>
          </a:p>
          <a:p>
            <a:pPr algn="ctr"/>
            <a:r>
              <a:rPr lang="en-GB" sz="3200" dirty="0">
                <a:solidFill>
                  <a:schemeClr val="tx1"/>
                </a:solidFill>
              </a:rPr>
              <a:t>was killed, </a:t>
            </a:r>
          </a:p>
          <a:p>
            <a:pPr algn="ctr"/>
            <a:r>
              <a:rPr lang="en-GB" sz="3200" dirty="0">
                <a:solidFill>
                  <a:schemeClr val="tx1"/>
                </a:solidFill>
              </a:rPr>
              <a:t>Bahá’u’lláh announced that He was the new Messenger of God </a:t>
            </a:r>
          </a:p>
          <a:p>
            <a:pPr algn="ctr"/>
            <a:r>
              <a:rPr lang="en-GB" sz="3200" dirty="0">
                <a:solidFill>
                  <a:schemeClr val="tx1"/>
                </a:solidFill>
              </a:rPr>
              <a:t>bringing</a:t>
            </a:r>
          </a:p>
          <a:p>
            <a:pPr algn="ctr"/>
            <a:r>
              <a:rPr lang="en-GB" sz="3200" dirty="0">
                <a:solidFill>
                  <a:schemeClr val="tx1"/>
                </a:solidFill>
              </a:rPr>
              <a:t>a new religion for the whole world.</a:t>
            </a:r>
          </a:p>
        </p:txBody>
      </p:sp>
    </p:spTree>
    <p:extLst>
      <p:ext uri="{BB962C8B-B14F-4D97-AF65-F5344CB8AC3E}">
        <p14:creationId xmlns:p14="http://schemas.microsoft.com/office/powerpoint/2010/main" val="363556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8051981" y="4216933"/>
            <a:ext cx="2537255" cy="461665"/>
          </a:xfrm>
          <a:prstGeom prst="rect">
            <a:avLst/>
          </a:prstGeom>
          <a:noFill/>
        </p:spPr>
        <p:txBody>
          <a:bodyPr wrap="square" rtlCol="0">
            <a:spAutoFit/>
          </a:bodyPr>
          <a:lstStyle/>
          <a:p>
            <a:r>
              <a:rPr lang="en-GB" sz="2400" dirty="0"/>
              <a:t>One of the prisons</a:t>
            </a:r>
          </a:p>
        </p:txBody>
      </p:sp>
      <p:sp>
        <p:nvSpPr>
          <p:cNvPr id="4" name="TextBox 3"/>
          <p:cNvSpPr txBox="1"/>
          <p:nvPr/>
        </p:nvSpPr>
        <p:spPr>
          <a:xfrm>
            <a:off x="561435" y="1024881"/>
            <a:ext cx="6178378" cy="4585871"/>
          </a:xfrm>
          <a:prstGeom prst="rect">
            <a:avLst/>
          </a:prstGeom>
          <a:noFill/>
        </p:spPr>
        <p:txBody>
          <a:bodyPr wrap="square" rtlCol="0">
            <a:spAutoFit/>
          </a:bodyPr>
          <a:lstStyle/>
          <a:p>
            <a:r>
              <a:rPr lang="en-GB" sz="3600" dirty="0"/>
              <a:t>The rulers and religious leaders tried to destroy this new religion.</a:t>
            </a:r>
          </a:p>
          <a:p>
            <a:endParaRPr lang="en-GB" sz="2000" dirty="0"/>
          </a:p>
          <a:p>
            <a:endParaRPr lang="en-GB" sz="2000" dirty="0"/>
          </a:p>
          <a:p>
            <a:r>
              <a:rPr lang="en-GB" sz="3600" dirty="0"/>
              <a:t>Bahá’u’lláh was tortured twice, imprisoned three times and exiled four times, but His Message continued to spread.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762" y="1099482"/>
            <a:ext cx="4647066" cy="3117451"/>
          </a:xfrm>
          <a:prstGeom prst="rect">
            <a:avLst/>
          </a:prstGeom>
        </p:spPr>
      </p:pic>
    </p:spTree>
    <p:extLst>
      <p:ext uri="{BB962C8B-B14F-4D97-AF65-F5344CB8AC3E}">
        <p14:creationId xmlns:p14="http://schemas.microsoft.com/office/powerpoint/2010/main" val="306075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469924" y="1649147"/>
            <a:ext cx="5552303" cy="2862322"/>
          </a:xfrm>
          <a:prstGeom prst="rect">
            <a:avLst/>
          </a:prstGeom>
          <a:noFill/>
        </p:spPr>
        <p:txBody>
          <a:bodyPr wrap="square" rtlCol="0">
            <a:spAutoFit/>
          </a:bodyPr>
          <a:lstStyle/>
          <a:p>
            <a:r>
              <a:rPr lang="en-GB" sz="3600" dirty="0"/>
              <a:t>Bahá’u’lláh passed away, far from home, at the age of 75. This is the entrance to His Shrine, which is near Akká, in the Holy Land.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529" y="1443135"/>
            <a:ext cx="3062106" cy="3819330"/>
          </a:xfrm>
          <a:prstGeom prst="rect">
            <a:avLst/>
          </a:prstGeom>
        </p:spPr>
      </p:pic>
    </p:spTree>
    <p:extLst>
      <p:ext uri="{BB962C8B-B14F-4D97-AF65-F5344CB8AC3E}">
        <p14:creationId xmlns:p14="http://schemas.microsoft.com/office/powerpoint/2010/main" val="414343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89155" y="971308"/>
            <a:ext cx="8443783" cy="1200329"/>
          </a:xfrm>
          <a:prstGeom prst="rect">
            <a:avLst/>
          </a:prstGeom>
          <a:noFill/>
        </p:spPr>
        <p:txBody>
          <a:bodyPr wrap="square" rtlCol="0">
            <a:spAutoFit/>
          </a:bodyPr>
          <a:lstStyle/>
          <a:p>
            <a:r>
              <a:rPr lang="en-GB" sz="3600" dirty="0"/>
              <a:t>Bahá’u’lláh wrote a large number of books and letters. Here are a few of them: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905" y="2976465"/>
            <a:ext cx="3887052" cy="2957803"/>
          </a:xfrm>
          <a:prstGeom prst="rect">
            <a:avLst/>
          </a:prstGeom>
        </p:spPr>
      </p:pic>
    </p:spTree>
    <p:extLst>
      <p:ext uri="{BB962C8B-B14F-4D97-AF65-F5344CB8AC3E}">
        <p14:creationId xmlns:p14="http://schemas.microsoft.com/office/powerpoint/2010/main" val="312205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85787" y="547213"/>
            <a:ext cx="10458861" cy="2554545"/>
          </a:xfrm>
          <a:prstGeom prst="rect">
            <a:avLst/>
          </a:prstGeom>
          <a:noFill/>
        </p:spPr>
        <p:txBody>
          <a:bodyPr wrap="square" rtlCol="0">
            <a:spAutoFit/>
          </a:bodyPr>
          <a:lstStyle/>
          <a:p>
            <a:r>
              <a:rPr lang="en-GB" sz="3200" dirty="0"/>
              <a:t>Because the Bahá’í Faith is a religion of unity, it was important to make sure that it did not split into sects. Bahá’u’lláh asked all the Bahá’ís to follow His Son, ‘Abdu’l-Baha, who had shared his Father’s life of exile and suffering. His name means “Servant of Bahá”, and this is the name he chose for himself.</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081" y="3304981"/>
            <a:ext cx="2031972" cy="2794130"/>
          </a:xfrm>
          <a:prstGeom prst="rect">
            <a:avLst/>
          </a:prstGeom>
        </p:spPr>
      </p:pic>
      <p:sp>
        <p:nvSpPr>
          <p:cNvPr id="4" name="TextBox 3"/>
          <p:cNvSpPr txBox="1"/>
          <p:nvPr/>
        </p:nvSpPr>
        <p:spPr>
          <a:xfrm>
            <a:off x="1367481" y="3657600"/>
            <a:ext cx="6038335" cy="2339102"/>
          </a:xfrm>
          <a:prstGeom prst="rect">
            <a:avLst/>
          </a:prstGeom>
          <a:noFill/>
        </p:spPr>
        <p:txBody>
          <a:bodyPr wrap="square" rtlCol="0">
            <a:spAutoFit/>
          </a:bodyPr>
          <a:lstStyle/>
          <a:p>
            <a:r>
              <a:rPr lang="en-GB" sz="3200" dirty="0"/>
              <a:t>‘Abdu’l-Baha became a free man late in life and was able to visit Britain, Europe and America to tell people about the Bahá’í Faith.</a:t>
            </a:r>
          </a:p>
          <a:p>
            <a:endParaRPr lang="en-GB" dirty="0"/>
          </a:p>
        </p:txBody>
      </p:sp>
    </p:spTree>
    <p:extLst>
      <p:ext uri="{BB962C8B-B14F-4D97-AF65-F5344CB8AC3E}">
        <p14:creationId xmlns:p14="http://schemas.microsoft.com/office/powerpoint/2010/main" val="33352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86828" y="546976"/>
            <a:ext cx="6013622" cy="4524315"/>
          </a:xfrm>
          <a:prstGeom prst="rect">
            <a:avLst/>
          </a:prstGeom>
          <a:solidFill>
            <a:schemeClr val="accent4">
              <a:lumMod val="40000"/>
              <a:lumOff val="60000"/>
            </a:schemeClr>
          </a:solidFill>
        </p:spPr>
        <p:txBody>
          <a:bodyPr wrap="square" rtlCol="0">
            <a:spAutoFit/>
          </a:bodyPr>
          <a:lstStyle/>
          <a:p>
            <a:r>
              <a:rPr lang="en-GB" sz="3600" dirty="0"/>
              <a:t>‘Abdu’l-Baha appointed his grandson, Shoghi Effendi, to be the Guardian of the Bahá’í Faith after his death. The Guardian translated many of Bahá’u’lláh’s books into English </a:t>
            </a:r>
            <a:r>
              <a:rPr lang="en-GB" sz="3600"/>
              <a:t>and he helped </a:t>
            </a:r>
            <a:r>
              <a:rPr lang="en-GB" sz="3600" dirty="0"/>
              <a:t>the Bahá’ís to spread worldwide.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284" y="739816"/>
            <a:ext cx="2694432" cy="3901440"/>
          </a:xfrm>
          <a:prstGeom prst="rect">
            <a:avLst/>
          </a:prstGeom>
        </p:spPr>
      </p:pic>
      <p:sp>
        <p:nvSpPr>
          <p:cNvPr id="4" name="TextBox 3"/>
          <p:cNvSpPr txBox="1"/>
          <p:nvPr/>
        </p:nvSpPr>
        <p:spPr>
          <a:xfrm>
            <a:off x="886828" y="5068074"/>
            <a:ext cx="10256109" cy="1477328"/>
          </a:xfrm>
          <a:prstGeom prst="rect">
            <a:avLst/>
          </a:prstGeom>
          <a:noFill/>
        </p:spPr>
        <p:txBody>
          <a:bodyPr wrap="square" rtlCol="0">
            <a:spAutoFit/>
          </a:bodyPr>
          <a:lstStyle/>
          <a:p>
            <a:r>
              <a:rPr lang="en-GB" sz="3600" dirty="0"/>
              <a:t>He was visiting London when he died in 1957 and is buried there. </a:t>
            </a:r>
          </a:p>
          <a:p>
            <a:endParaRPr lang="en-GB" dirty="0"/>
          </a:p>
        </p:txBody>
      </p:sp>
    </p:spTree>
    <p:extLst>
      <p:ext uri="{BB962C8B-B14F-4D97-AF65-F5344CB8AC3E}">
        <p14:creationId xmlns:p14="http://schemas.microsoft.com/office/powerpoint/2010/main" val="119412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5109" y="4133461"/>
            <a:ext cx="11056775" cy="2308324"/>
          </a:xfrm>
          <a:prstGeom prst="rect">
            <a:avLst/>
          </a:prstGeom>
          <a:noFill/>
        </p:spPr>
        <p:txBody>
          <a:bodyPr wrap="square" rtlCol="0">
            <a:spAutoFit/>
          </a:bodyPr>
          <a:lstStyle/>
          <a:p>
            <a:r>
              <a:rPr lang="en-GB" sz="3600" dirty="0"/>
              <a:t>Bahá’u’lláh said that a world body should be set up called the Universal House of Justice. This was first elected in 1963. It is based in Haifa, in the Holy Land, and is elected every 5 years.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721" y="580819"/>
            <a:ext cx="4522236" cy="3137571"/>
          </a:xfrm>
          <a:prstGeom prst="rect">
            <a:avLst/>
          </a:prstGeom>
        </p:spPr>
      </p:pic>
    </p:spTree>
    <p:extLst>
      <p:ext uri="{BB962C8B-B14F-4D97-AF65-F5344CB8AC3E}">
        <p14:creationId xmlns:p14="http://schemas.microsoft.com/office/powerpoint/2010/main" val="13818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71350" y="4577548"/>
            <a:ext cx="7125731" cy="1200329"/>
          </a:xfrm>
          <a:prstGeom prst="rect">
            <a:avLst/>
          </a:prstGeom>
          <a:solidFill>
            <a:schemeClr val="accent4">
              <a:lumMod val="40000"/>
              <a:lumOff val="60000"/>
            </a:schemeClr>
          </a:solidFill>
        </p:spPr>
        <p:txBody>
          <a:bodyPr wrap="square" rtlCol="0">
            <a:spAutoFit/>
          </a:bodyPr>
          <a:lstStyle/>
          <a:p>
            <a:pPr marL="571500" indent="-571500">
              <a:buFont typeface="Wingdings" panose="05000000000000000000" pitchFamily="2" charset="2"/>
              <a:buChar char="Ø"/>
            </a:pPr>
            <a:r>
              <a:rPr lang="en-GB" sz="3600" dirty="0"/>
              <a:t>Bahá’u’lláh said that He came to unite the world</a:t>
            </a:r>
          </a:p>
        </p:txBody>
      </p:sp>
      <p:sp>
        <p:nvSpPr>
          <p:cNvPr id="4" name="TextBox 3"/>
          <p:cNvSpPr txBox="1"/>
          <p:nvPr/>
        </p:nvSpPr>
        <p:spPr>
          <a:xfrm>
            <a:off x="2471350" y="1245338"/>
            <a:ext cx="7076303" cy="1477328"/>
          </a:xfrm>
          <a:prstGeom prst="rect">
            <a:avLst/>
          </a:prstGeom>
          <a:noFill/>
        </p:spPr>
        <p:txBody>
          <a:bodyPr wrap="square" rtlCol="0">
            <a:spAutoFit/>
          </a:bodyPr>
          <a:lstStyle/>
          <a:p>
            <a:pPr marL="571500" indent="-571500">
              <a:buFont typeface="Wingdings" panose="05000000000000000000" pitchFamily="2" charset="2"/>
              <a:buChar char="Ø"/>
            </a:pPr>
            <a:r>
              <a:rPr lang="en-GB" sz="3600" dirty="0"/>
              <a:t>Bahá’ís follow Bahá’u’lláh, whose name means “Glory of God”</a:t>
            </a:r>
          </a:p>
          <a:p>
            <a:endParaRPr lang="en-GB" dirty="0"/>
          </a:p>
        </p:txBody>
      </p:sp>
      <p:sp>
        <p:nvSpPr>
          <p:cNvPr id="5" name="TextBox 4"/>
          <p:cNvSpPr txBox="1"/>
          <p:nvPr/>
        </p:nvSpPr>
        <p:spPr>
          <a:xfrm>
            <a:off x="2549105" y="2899950"/>
            <a:ext cx="7125731" cy="1200329"/>
          </a:xfrm>
          <a:prstGeom prst="rect">
            <a:avLst/>
          </a:prstGeom>
          <a:solidFill>
            <a:schemeClr val="accent4">
              <a:lumMod val="40000"/>
              <a:lumOff val="60000"/>
            </a:schemeClr>
          </a:solidFill>
        </p:spPr>
        <p:txBody>
          <a:bodyPr wrap="square" rtlCol="0">
            <a:spAutoFit/>
          </a:bodyPr>
          <a:lstStyle/>
          <a:p>
            <a:pPr marL="571500" indent="-571500">
              <a:buFont typeface="Wingdings" panose="05000000000000000000" pitchFamily="2" charset="2"/>
              <a:buChar char="Ø"/>
            </a:pPr>
            <a:r>
              <a:rPr lang="en-GB" sz="3600" dirty="0"/>
              <a:t>Bahá’u’lláh said that He was the Promised One of all religions</a:t>
            </a:r>
          </a:p>
        </p:txBody>
      </p:sp>
    </p:spTree>
    <p:extLst>
      <p:ext uri="{BB962C8B-B14F-4D97-AF65-F5344CB8AC3E}">
        <p14:creationId xmlns:p14="http://schemas.microsoft.com/office/powerpoint/2010/main" val="29751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77801" y="2187182"/>
            <a:ext cx="8847437" cy="2308324"/>
          </a:xfrm>
          <a:prstGeom prst="rect">
            <a:avLst/>
          </a:prstGeom>
          <a:noFill/>
        </p:spPr>
        <p:txBody>
          <a:bodyPr wrap="square" rtlCol="0">
            <a:spAutoFit/>
          </a:bodyPr>
          <a:lstStyle/>
          <a:p>
            <a:pPr algn="ctr"/>
            <a:r>
              <a:rPr lang="en-GB" sz="7200" dirty="0"/>
              <a:t>Bahá’í Teachings for the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5630468"/>
            <a:ext cx="1130231" cy="102191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229" y="5630468"/>
            <a:ext cx="1130231" cy="102191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238803"/>
            <a:ext cx="1130231" cy="102191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228" y="238803"/>
            <a:ext cx="1130231" cy="1021918"/>
          </a:xfrm>
          <a:prstGeom prst="rect">
            <a:avLst/>
          </a:prstGeom>
        </p:spPr>
      </p:pic>
      <p:cxnSp>
        <p:nvCxnSpPr>
          <p:cNvPr id="8" name="Straight Connector 7"/>
          <p:cNvCxnSpPr/>
          <p:nvPr/>
        </p:nvCxnSpPr>
        <p:spPr>
          <a:xfrm>
            <a:off x="1383957" y="6149665"/>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83957" y="790952"/>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51793"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1425058" y="1260721"/>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515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176287" y="1684195"/>
            <a:ext cx="9964547" cy="4370427"/>
          </a:xfrm>
          <a:prstGeom prst="rect">
            <a:avLst/>
          </a:prstGeom>
          <a:noFill/>
        </p:spPr>
        <p:txBody>
          <a:bodyPr wrap="square" rtlCol="0">
            <a:spAutoFit/>
          </a:bodyPr>
          <a:lstStyle/>
          <a:p>
            <a:pPr marL="571500" indent="-571500">
              <a:buFont typeface="Arial" panose="020B0604020202020204" pitchFamily="34" charset="0"/>
              <a:buChar char="•"/>
            </a:pPr>
            <a:r>
              <a:rPr lang="en-GB" sz="3600" dirty="0">
                <a:solidFill>
                  <a:srgbClr val="A50021"/>
                </a:solidFill>
              </a:rPr>
              <a:t>A world peace conference</a:t>
            </a:r>
          </a:p>
          <a:p>
            <a:pPr lvl="1"/>
            <a:endParaRPr lang="en-GB" sz="600" dirty="0"/>
          </a:p>
          <a:p>
            <a:pPr lvl="1"/>
            <a:r>
              <a:rPr lang="en-GB" sz="2800" dirty="0"/>
              <a:t>where the countries should agree on their boundaries and limit the number of weapons each country can hold</a:t>
            </a:r>
          </a:p>
          <a:p>
            <a:pPr lvl="1"/>
            <a:endParaRPr lang="en-GB" sz="600" dirty="0"/>
          </a:p>
          <a:p>
            <a:pPr marL="571500" indent="-571500">
              <a:buFont typeface="Arial" panose="020B0604020202020204" pitchFamily="34" charset="0"/>
              <a:buChar char="•"/>
            </a:pPr>
            <a:r>
              <a:rPr lang="en-GB" sz="3600" dirty="0">
                <a:solidFill>
                  <a:srgbClr val="A50021"/>
                </a:solidFill>
              </a:rPr>
              <a:t>A world government</a:t>
            </a:r>
          </a:p>
          <a:p>
            <a:pPr lvl="1"/>
            <a:endParaRPr lang="en-GB" sz="600" dirty="0"/>
          </a:p>
          <a:p>
            <a:pPr lvl="1"/>
            <a:r>
              <a:rPr lang="en-GB" sz="2800" dirty="0"/>
              <a:t>so that we can have a system of world law and justice and will be able to protect the ecology of the planet</a:t>
            </a:r>
          </a:p>
          <a:p>
            <a:pPr lvl="1"/>
            <a:endParaRPr lang="en-GB" sz="600" dirty="0"/>
          </a:p>
          <a:p>
            <a:pPr marL="571500" indent="-571500">
              <a:buFont typeface="Arial" panose="020B0604020202020204" pitchFamily="34" charset="0"/>
              <a:buChar char="•"/>
            </a:pPr>
            <a:r>
              <a:rPr lang="en-GB" sz="3600" dirty="0">
                <a:solidFill>
                  <a:srgbClr val="A50021"/>
                </a:solidFill>
              </a:rPr>
              <a:t>A world language</a:t>
            </a:r>
          </a:p>
          <a:p>
            <a:pPr lvl="1"/>
            <a:endParaRPr lang="en-GB" sz="600" dirty="0"/>
          </a:p>
          <a:p>
            <a:pPr lvl="1"/>
            <a:r>
              <a:rPr lang="en-GB" sz="2800" dirty="0"/>
              <a:t>so that we can all understand one another better</a:t>
            </a:r>
          </a:p>
        </p:txBody>
      </p:sp>
      <p:sp>
        <p:nvSpPr>
          <p:cNvPr id="4" name="TextBox 3"/>
          <p:cNvSpPr txBox="1"/>
          <p:nvPr/>
        </p:nvSpPr>
        <p:spPr>
          <a:xfrm>
            <a:off x="2070935" y="658089"/>
            <a:ext cx="8000664" cy="646331"/>
          </a:xfrm>
          <a:prstGeom prst="rect">
            <a:avLst/>
          </a:prstGeom>
          <a:noFill/>
        </p:spPr>
        <p:txBody>
          <a:bodyPr wrap="square" rtlCol="0">
            <a:spAutoFit/>
          </a:bodyPr>
          <a:lstStyle/>
          <a:p>
            <a:r>
              <a:rPr lang="en-GB" sz="3600" dirty="0"/>
              <a:t>Bahá’u’lláh said that there should be:</a:t>
            </a:r>
          </a:p>
        </p:txBody>
      </p:sp>
    </p:spTree>
    <p:extLst>
      <p:ext uri="{BB962C8B-B14F-4D97-AF65-F5344CB8AC3E}">
        <p14:creationId xmlns:p14="http://schemas.microsoft.com/office/powerpoint/2010/main" val="123488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37968" y="757881"/>
            <a:ext cx="10058400" cy="1815882"/>
          </a:xfrm>
          <a:prstGeom prst="rect">
            <a:avLst/>
          </a:prstGeom>
          <a:noFill/>
        </p:spPr>
        <p:txBody>
          <a:bodyPr wrap="square" rtlCol="0">
            <a:spAutoFit/>
          </a:bodyPr>
          <a:lstStyle/>
          <a:p>
            <a:pPr lvl="0"/>
            <a:r>
              <a:rPr lang="en-GB" sz="3200" dirty="0"/>
              <a:t>Bahá’u’lláh also said that there should be a fairer economic system so that there will no longer be huge differences between rich and poor countries, or rich and poor people.</a:t>
            </a:r>
          </a:p>
          <a:p>
            <a:pPr lvl="0"/>
            <a:endParaRPr lang="en-GB" sz="1600" dirty="0"/>
          </a:p>
        </p:txBody>
      </p:sp>
      <p:sp>
        <p:nvSpPr>
          <p:cNvPr id="2" name="TextBox 1"/>
          <p:cNvSpPr txBox="1"/>
          <p:nvPr/>
        </p:nvSpPr>
        <p:spPr>
          <a:xfrm>
            <a:off x="1037968" y="2636108"/>
            <a:ext cx="10041924" cy="3323987"/>
          </a:xfrm>
          <a:prstGeom prst="rect">
            <a:avLst/>
          </a:prstGeom>
          <a:noFill/>
        </p:spPr>
        <p:txBody>
          <a:bodyPr wrap="square" rtlCol="0">
            <a:spAutoFit/>
          </a:bodyPr>
          <a:lstStyle/>
          <a:p>
            <a:r>
              <a:rPr lang="en-GB" sz="3200" dirty="0"/>
              <a:t>There should be:</a:t>
            </a:r>
          </a:p>
          <a:p>
            <a:pPr marL="1371600" lvl="2" indent="-457200">
              <a:buFont typeface="Arial" panose="020B0604020202020204" pitchFamily="34" charset="0"/>
              <a:buChar char="•"/>
            </a:pPr>
            <a:r>
              <a:rPr lang="en-GB" sz="3200" dirty="0">
                <a:solidFill>
                  <a:srgbClr val="A50021"/>
                </a:solidFill>
              </a:rPr>
              <a:t>A world currency</a:t>
            </a:r>
          </a:p>
          <a:p>
            <a:pPr marL="1371600" lvl="2" indent="-457200">
              <a:buFont typeface="Arial" panose="020B0604020202020204" pitchFamily="34" charset="0"/>
              <a:buChar char="•"/>
            </a:pPr>
            <a:r>
              <a:rPr lang="en-GB" sz="3200" dirty="0">
                <a:solidFill>
                  <a:srgbClr val="002060"/>
                </a:solidFill>
              </a:rPr>
              <a:t>A world system of weights and measures</a:t>
            </a:r>
          </a:p>
          <a:p>
            <a:pPr marL="1371600" lvl="2" indent="-457200">
              <a:buFont typeface="Arial" panose="020B0604020202020204" pitchFamily="34" charset="0"/>
              <a:buChar char="•"/>
            </a:pPr>
            <a:r>
              <a:rPr lang="en-GB" sz="3200" dirty="0">
                <a:solidFill>
                  <a:srgbClr val="A50021"/>
                </a:solidFill>
              </a:rPr>
              <a:t>A minimum wage</a:t>
            </a:r>
          </a:p>
          <a:p>
            <a:pPr marL="1371600" lvl="2" indent="-457200">
              <a:buFont typeface="Arial" panose="020B0604020202020204" pitchFamily="34" charset="0"/>
              <a:buChar char="•"/>
            </a:pPr>
            <a:r>
              <a:rPr lang="en-GB" sz="3200" dirty="0">
                <a:solidFill>
                  <a:srgbClr val="002060"/>
                </a:solidFill>
              </a:rPr>
              <a:t>Workers sharing in the profits of their company</a:t>
            </a:r>
          </a:p>
          <a:p>
            <a:pPr marL="1371600" lvl="2" indent="-457200">
              <a:buFont typeface="Arial" panose="020B0604020202020204" pitchFamily="34" charset="0"/>
              <a:buChar char="•"/>
            </a:pPr>
            <a:r>
              <a:rPr lang="en-GB" sz="3200" dirty="0">
                <a:solidFill>
                  <a:srgbClr val="A50021"/>
                </a:solidFill>
              </a:rPr>
              <a:t>A limit to wealth </a:t>
            </a:r>
          </a:p>
          <a:p>
            <a:endParaRPr lang="en-GB" dirty="0"/>
          </a:p>
        </p:txBody>
      </p:sp>
    </p:spTree>
    <p:extLst>
      <p:ext uri="{BB962C8B-B14F-4D97-AF65-F5344CB8AC3E}">
        <p14:creationId xmlns:p14="http://schemas.microsoft.com/office/powerpoint/2010/main" val="2518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885282" y="622781"/>
            <a:ext cx="10412963" cy="6217087"/>
          </a:xfrm>
          <a:prstGeom prst="rect">
            <a:avLst/>
          </a:prstGeom>
          <a:noFill/>
        </p:spPr>
        <p:txBody>
          <a:bodyPr wrap="square" rtlCol="0">
            <a:spAutoFit/>
          </a:bodyPr>
          <a:lstStyle/>
          <a:p>
            <a:pPr algn="ctr"/>
            <a:endParaRPr lang="en-GB" sz="3600" dirty="0"/>
          </a:p>
          <a:p>
            <a:pPr algn="ctr"/>
            <a:r>
              <a:rPr lang="en-GB" sz="4000" dirty="0"/>
              <a:t>This has been a very brief introduction </a:t>
            </a:r>
          </a:p>
          <a:p>
            <a:pPr algn="ctr"/>
            <a:r>
              <a:rPr lang="en-GB" sz="4000" dirty="0"/>
              <a:t>to the Bahá’í Faith. </a:t>
            </a:r>
          </a:p>
          <a:p>
            <a:pPr algn="ctr"/>
            <a:endParaRPr lang="en-GB" sz="4800" dirty="0"/>
          </a:p>
          <a:p>
            <a:pPr algn="ctr"/>
            <a:r>
              <a:rPr lang="en-GB" sz="3600" dirty="0"/>
              <a:t>For more information see Part 2 – Laws and Practices</a:t>
            </a:r>
          </a:p>
          <a:p>
            <a:pPr algn="ctr"/>
            <a:endParaRPr lang="en-GB" sz="3600" dirty="0"/>
          </a:p>
          <a:p>
            <a:pPr algn="ctr"/>
            <a:endParaRPr lang="en-GB" sz="1600" dirty="0"/>
          </a:p>
          <a:p>
            <a:pPr algn="ctr"/>
            <a:r>
              <a:rPr lang="en-GB" sz="3600" dirty="0"/>
              <a:t>See also</a:t>
            </a:r>
          </a:p>
          <a:p>
            <a:pPr algn="ctr"/>
            <a:r>
              <a:rPr lang="en-GB" sz="4800" dirty="0"/>
              <a:t>www.bahai.org</a:t>
            </a:r>
          </a:p>
          <a:p>
            <a:pPr algn="ctr"/>
            <a:endParaRPr lang="en-GB" sz="3600" dirty="0"/>
          </a:p>
          <a:p>
            <a:pPr algn="ct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07" y="5617709"/>
            <a:ext cx="1083680" cy="979827"/>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569" y="5575618"/>
            <a:ext cx="1130231" cy="1021918"/>
          </a:xfrm>
          <a:prstGeom prst="rect">
            <a:avLst/>
          </a:prstGeom>
        </p:spPr>
      </p:pic>
      <p:sp>
        <p:nvSpPr>
          <p:cNvPr id="2" name="TextBox 1"/>
          <p:cNvSpPr txBox="1"/>
          <p:nvPr/>
        </p:nvSpPr>
        <p:spPr>
          <a:xfrm>
            <a:off x="1532240" y="6195253"/>
            <a:ext cx="9102810" cy="338554"/>
          </a:xfrm>
          <a:prstGeom prst="rect">
            <a:avLst/>
          </a:prstGeom>
          <a:noFill/>
        </p:spPr>
        <p:txBody>
          <a:bodyPr wrap="square" rtlCol="0">
            <a:spAutoFit/>
          </a:bodyPr>
          <a:lstStyle/>
          <a:p>
            <a:r>
              <a:rPr lang="en-GB" sz="1600" i="1" dirty="0">
                <a:solidFill>
                  <a:schemeClr val="tx1">
                    <a:lumMod val="50000"/>
                    <a:lumOff val="50000"/>
                  </a:schemeClr>
                </a:solidFill>
              </a:rPr>
              <a:t>Produced by P&amp;A Vickers for the UK Bahá’í RE agency. Most photographs courtesy of the Bahá’í Media Bank.</a:t>
            </a:r>
          </a:p>
        </p:txBody>
      </p:sp>
      <p:cxnSp>
        <p:nvCxnSpPr>
          <p:cNvPr id="6" name="Straight Connector 5"/>
          <p:cNvCxnSpPr/>
          <p:nvPr/>
        </p:nvCxnSpPr>
        <p:spPr>
          <a:xfrm>
            <a:off x="1383957" y="6124951"/>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363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818146" y="865027"/>
            <a:ext cx="8107989" cy="1446550"/>
          </a:xfrm>
          <a:prstGeom prst="rect">
            <a:avLst/>
          </a:prstGeom>
        </p:spPr>
        <p:txBody>
          <a:bodyPr wrap="none">
            <a:spAutoFit/>
          </a:bodyPr>
          <a:lstStyle/>
          <a:p>
            <a:pPr algn="ctr"/>
            <a:r>
              <a:rPr lang="en-GB" sz="4400" dirty="0"/>
              <a:t>There are Bahá’ís in every country </a:t>
            </a:r>
          </a:p>
          <a:p>
            <a:pPr algn="ctr"/>
            <a:r>
              <a:rPr lang="en-GB" sz="4400" dirty="0"/>
              <a:t>in the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309" y="2882219"/>
            <a:ext cx="4901682" cy="3242113"/>
          </a:xfrm>
          <a:prstGeom prst="rect">
            <a:avLst/>
          </a:prstGeom>
        </p:spPr>
      </p:pic>
    </p:spTree>
    <p:extLst>
      <p:ext uri="{BB962C8B-B14F-4D97-AF65-F5344CB8AC3E}">
        <p14:creationId xmlns:p14="http://schemas.microsoft.com/office/powerpoint/2010/main" val="105424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66336" y="2174787"/>
            <a:ext cx="9341708" cy="2308324"/>
          </a:xfrm>
          <a:prstGeom prst="rect">
            <a:avLst/>
          </a:prstGeom>
          <a:noFill/>
        </p:spPr>
        <p:txBody>
          <a:bodyPr wrap="square" rtlCol="0">
            <a:spAutoFit/>
          </a:bodyPr>
          <a:lstStyle/>
          <a:p>
            <a:pPr algn="ctr"/>
            <a:r>
              <a:rPr lang="en-GB" sz="7200" dirty="0"/>
              <a:t>What do Bahá’ís believe?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5630468"/>
            <a:ext cx="1130231" cy="102191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5630468"/>
            <a:ext cx="1130231" cy="102191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6" y="197614"/>
            <a:ext cx="1130231" cy="102191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607" y="197614"/>
            <a:ext cx="1130231" cy="1021918"/>
          </a:xfrm>
          <a:prstGeom prst="rect">
            <a:avLst/>
          </a:prstGeom>
        </p:spPr>
      </p:pic>
      <p:cxnSp>
        <p:nvCxnSpPr>
          <p:cNvPr id="8" name="Straight Connector 7"/>
          <p:cNvCxnSpPr/>
          <p:nvPr/>
        </p:nvCxnSpPr>
        <p:spPr>
          <a:xfrm>
            <a:off x="1383957" y="708573"/>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83957" y="6149665"/>
            <a:ext cx="95336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43556"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1499199" y="1219532"/>
            <a:ext cx="0" cy="441093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726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72033" y="354564"/>
            <a:ext cx="8963946" cy="5509200"/>
          </a:xfrm>
          <a:prstGeom prst="rect">
            <a:avLst/>
          </a:prstGeom>
          <a:noFill/>
        </p:spPr>
        <p:txBody>
          <a:bodyPr wrap="square" rtlCol="0">
            <a:spAutoFit/>
          </a:bodyPr>
          <a:lstStyle/>
          <a:p>
            <a:endParaRPr lang="en-GB" sz="2400" dirty="0"/>
          </a:p>
          <a:p>
            <a:r>
              <a:rPr lang="en-GB" sz="8000" dirty="0"/>
              <a:t>  </a:t>
            </a:r>
            <a:r>
              <a:rPr lang="en-GB" sz="6600" dirty="0"/>
              <a:t>Bahá’ís believe in: </a:t>
            </a:r>
          </a:p>
          <a:p>
            <a:endParaRPr lang="en-GB" sz="3200" dirty="0"/>
          </a:p>
          <a:p>
            <a:pPr marL="2971800" lvl="4" indent="-1143000">
              <a:buFont typeface="Wingdings" panose="05000000000000000000" pitchFamily="2" charset="2"/>
              <a:buChar char="§"/>
            </a:pPr>
            <a:r>
              <a:rPr lang="en-GB" sz="6600" dirty="0"/>
              <a:t>One God</a:t>
            </a:r>
          </a:p>
          <a:p>
            <a:pPr marL="2971800" lvl="4" indent="-1143000">
              <a:buFont typeface="Wingdings" panose="05000000000000000000" pitchFamily="2" charset="2"/>
              <a:buChar char="§"/>
            </a:pPr>
            <a:r>
              <a:rPr lang="en-GB" sz="6600" dirty="0"/>
              <a:t>One Religion</a:t>
            </a:r>
          </a:p>
          <a:p>
            <a:pPr marL="2971800" lvl="4" indent="-1143000">
              <a:buFont typeface="Wingdings" panose="05000000000000000000" pitchFamily="2" charset="2"/>
              <a:buChar char="§"/>
            </a:pPr>
            <a:r>
              <a:rPr lang="en-GB" sz="6600" dirty="0"/>
              <a:t>One People</a:t>
            </a:r>
          </a:p>
          <a:p>
            <a:endParaRPr lang="en-GB" dirty="0"/>
          </a:p>
        </p:txBody>
      </p:sp>
    </p:spTree>
    <p:extLst>
      <p:ext uri="{BB962C8B-B14F-4D97-AF65-F5344CB8AC3E}">
        <p14:creationId xmlns:p14="http://schemas.microsoft.com/office/powerpoint/2010/main" val="116073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001793" y="782592"/>
            <a:ext cx="8163697" cy="2923877"/>
          </a:xfrm>
          <a:prstGeom prst="rect">
            <a:avLst/>
          </a:prstGeom>
          <a:noFill/>
        </p:spPr>
        <p:txBody>
          <a:bodyPr wrap="square" rtlCol="0">
            <a:spAutoFit/>
          </a:bodyPr>
          <a:lstStyle/>
          <a:p>
            <a:pPr algn="ctr"/>
            <a:r>
              <a:rPr lang="en-GB" sz="6000" dirty="0"/>
              <a:t>One God</a:t>
            </a:r>
          </a:p>
          <a:p>
            <a:endParaRPr lang="en-GB" sz="2800" dirty="0"/>
          </a:p>
          <a:p>
            <a:r>
              <a:rPr lang="en-GB" sz="3200" dirty="0"/>
              <a:t>Bahá’ís believe that there is only one God, though we may call Him by different names.</a:t>
            </a:r>
          </a:p>
          <a:p>
            <a:endParaRPr lang="en-GB" sz="3200" dirty="0"/>
          </a:p>
        </p:txBody>
      </p:sp>
      <p:sp>
        <p:nvSpPr>
          <p:cNvPr id="3" name="TextBox 2"/>
          <p:cNvSpPr txBox="1"/>
          <p:nvPr/>
        </p:nvSpPr>
        <p:spPr>
          <a:xfrm>
            <a:off x="2001793" y="3468130"/>
            <a:ext cx="8130746" cy="2339102"/>
          </a:xfrm>
          <a:prstGeom prst="rect">
            <a:avLst/>
          </a:prstGeom>
          <a:noFill/>
        </p:spPr>
        <p:txBody>
          <a:bodyPr wrap="square" rtlCol="0">
            <a:spAutoFit/>
          </a:bodyPr>
          <a:lstStyle/>
          <a:p>
            <a:r>
              <a:rPr lang="en-GB" sz="3200" dirty="0"/>
              <a:t>God created everything we know, including us, so it is impossible for us to properly understand God. Is it possible for a painting to understand the painter who created it? </a:t>
            </a:r>
          </a:p>
          <a:p>
            <a:endParaRPr lang="en-GB" dirty="0"/>
          </a:p>
        </p:txBody>
      </p:sp>
    </p:spTree>
    <p:extLst>
      <p:ext uri="{BB962C8B-B14F-4D97-AF65-F5344CB8AC3E}">
        <p14:creationId xmlns:p14="http://schemas.microsoft.com/office/powerpoint/2010/main" val="15167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451654" y="0"/>
            <a:ext cx="5404022" cy="6832640"/>
          </a:xfrm>
          <a:prstGeom prst="rect">
            <a:avLst/>
          </a:prstGeom>
          <a:noFill/>
        </p:spPr>
        <p:txBody>
          <a:bodyPr wrap="square" rtlCol="0">
            <a:spAutoFit/>
          </a:bodyPr>
          <a:lstStyle/>
          <a:p>
            <a:pPr algn="ctr"/>
            <a:endParaRPr lang="en-GB" sz="2400" dirty="0"/>
          </a:p>
          <a:p>
            <a:pPr algn="ctr"/>
            <a:r>
              <a:rPr lang="en-GB" sz="5400" dirty="0"/>
              <a:t>One Religion</a:t>
            </a:r>
          </a:p>
          <a:p>
            <a:endParaRPr lang="en-GB" sz="2400" dirty="0"/>
          </a:p>
          <a:p>
            <a:r>
              <a:rPr lang="en-GB" sz="3200" dirty="0"/>
              <a:t>  Each religion is like a chapter </a:t>
            </a:r>
          </a:p>
          <a:p>
            <a:r>
              <a:rPr lang="en-GB" sz="3200" dirty="0"/>
              <a:t>  in a book, where each chapter</a:t>
            </a:r>
          </a:p>
          <a:p>
            <a:r>
              <a:rPr lang="en-GB" sz="3200" dirty="0"/>
              <a:t>  tells us more than we knew </a:t>
            </a:r>
          </a:p>
          <a:p>
            <a:r>
              <a:rPr lang="en-GB" sz="3200" dirty="0"/>
              <a:t>  before.</a:t>
            </a:r>
          </a:p>
          <a:p>
            <a:endParaRPr lang="en-GB" sz="1600" dirty="0"/>
          </a:p>
          <a:p>
            <a:r>
              <a:rPr lang="en-GB" sz="3200" dirty="0"/>
              <a:t>  Each religion is perfect for its</a:t>
            </a:r>
          </a:p>
          <a:p>
            <a:r>
              <a:rPr lang="en-GB" sz="3200" dirty="0"/>
              <a:t>  time and place but each </a:t>
            </a:r>
          </a:p>
          <a:p>
            <a:r>
              <a:rPr lang="en-GB" sz="3200" dirty="0"/>
              <a:t>  Holy Teacher promises that </a:t>
            </a:r>
          </a:p>
          <a:p>
            <a:r>
              <a:rPr lang="en-GB" sz="3200" dirty="0"/>
              <a:t>  another one will come </a:t>
            </a:r>
          </a:p>
          <a:p>
            <a:r>
              <a:rPr lang="en-GB" sz="3200" dirty="0"/>
              <a:t>  afterwards.</a:t>
            </a:r>
          </a:p>
          <a:p>
            <a:endParaRPr lang="en-GB" sz="3200" dirty="0"/>
          </a:p>
        </p:txBody>
      </p:sp>
      <p:sp>
        <p:nvSpPr>
          <p:cNvPr id="3" name="TextBox 2"/>
          <p:cNvSpPr txBox="1"/>
          <p:nvPr/>
        </p:nvSpPr>
        <p:spPr>
          <a:xfrm>
            <a:off x="0" y="0"/>
            <a:ext cx="3451654" cy="6863417"/>
          </a:xfrm>
          <a:prstGeom prst="rect">
            <a:avLst/>
          </a:prstGeom>
          <a:solidFill>
            <a:schemeClr val="accent4">
              <a:lumMod val="40000"/>
              <a:lumOff val="60000"/>
            </a:schemeClr>
          </a:solidFill>
        </p:spPr>
        <p:txBody>
          <a:bodyPr wrap="square" rtlCol="0">
            <a:spAutoFit/>
          </a:bodyPr>
          <a:lstStyle/>
          <a:p>
            <a:endParaRPr lang="en-GB" sz="4000" dirty="0">
              <a:latin typeface="Arial" panose="020B0604020202020204" pitchFamily="34" charset="0"/>
              <a:ea typeface="Batang" panose="02030600000101010101" pitchFamily="18" charset="-127"/>
              <a:cs typeface="Arial" panose="020B0604020202020204" pitchFamily="34" charset="0"/>
            </a:endParaRPr>
          </a:p>
          <a:p>
            <a:endParaRPr lang="en-GB" sz="4000" dirty="0">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Abraham</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Moses</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Jesus</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Muhammad</a:t>
            </a:r>
          </a:p>
          <a:p>
            <a:endParaRPr lang="en-GB" sz="4000" dirty="0">
              <a:latin typeface="Arial" panose="020B0604020202020204" pitchFamily="34" charset="0"/>
              <a:ea typeface="Batang" panose="02030600000101010101" pitchFamily="18" charset="-127"/>
              <a:cs typeface="Arial" panose="020B0604020202020204" pitchFamily="34" charset="0"/>
            </a:endParaRPr>
          </a:p>
          <a:p>
            <a:endParaRPr lang="en-GB" sz="4000" dirty="0">
              <a:latin typeface="Arial" panose="020B0604020202020204" pitchFamily="34" charset="0"/>
              <a:ea typeface="Batang" panose="02030600000101010101" pitchFamily="18" charset="-127"/>
              <a:cs typeface="Arial" panose="020B0604020202020204" pitchFamily="34" charset="0"/>
            </a:endParaRPr>
          </a:p>
        </p:txBody>
      </p:sp>
      <p:sp>
        <p:nvSpPr>
          <p:cNvPr id="4" name="TextBox 3"/>
          <p:cNvSpPr txBox="1"/>
          <p:nvPr/>
        </p:nvSpPr>
        <p:spPr>
          <a:xfrm>
            <a:off x="8855676" y="0"/>
            <a:ext cx="3336324" cy="6863417"/>
          </a:xfrm>
          <a:prstGeom prst="rect">
            <a:avLst/>
          </a:prstGeom>
          <a:solidFill>
            <a:schemeClr val="accent4">
              <a:lumMod val="40000"/>
              <a:lumOff val="60000"/>
            </a:schemeClr>
          </a:solidFill>
        </p:spPr>
        <p:txBody>
          <a:bodyPr wrap="square" rtlCol="0">
            <a:spAutoFit/>
          </a:bodyPr>
          <a:lstStyle/>
          <a:p>
            <a:endParaRPr lang="en-GB" sz="4000" dirty="0">
              <a:solidFill>
                <a:srgbClr val="002060"/>
              </a:solidFill>
              <a:latin typeface="Arial" panose="020B0604020202020204" pitchFamily="34" charset="0"/>
              <a:ea typeface="Batang" panose="02030600000101010101" pitchFamily="18" charset="-127"/>
              <a:cs typeface="Arial" panose="020B0604020202020204" pitchFamily="34" charset="0"/>
            </a:endParaRPr>
          </a:p>
          <a:p>
            <a:endParaRPr lang="en-GB" sz="4000"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Krishna</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Buddha</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Zoroaster</a:t>
            </a:r>
          </a:p>
          <a:p>
            <a:pPr algn="ctr"/>
            <a:endPar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endParaRPr>
          </a:p>
          <a:p>
            <a:pPr algn="ctr"/>
            <a:r>
              <a:rPr lang="en-GB" sz="4000" i="1" dirty="0">
                <a:solidFill>
                  <a:srgbClr val="002060"/>
                </a:solidFill>
                <a:latin typeface="Arial" panose="020B0604020202020204" pitchFamily="34" charset="0"/>
                <a:ea typeface="Batang" panose="02030600000101010101" pitchFamily="18" charset="-127"/>
                <a:cs typeface="Arial" panose="020B0604020202020204" pitchFamily="34" charset="0"/>
              </a:rPr>
              <a:t>Bahá’u’lláh</a:t>
            </a:r>
          </a:p>
          <a:p>
            <a:r>
              <a:rPr lang="en-GB" sz="4000" dirty="0">
                <a:latin typeface="Arial" panose="020B0604020202020204" pitchFamily="34" charset="0"/>
                <a:ea typeface="Batang" panose="02030600000101010101" pitchFamily="18" charset="-127"/>
                <a:cs typeface="Arial" panose="020B0604020202020204" pitchFamily="34" charset="0"/>
              </a:rPr>
              <a:t> </a:t>
            </a:r>
          </a:p>
          <a:p>
            <a:endParaRPr lang="en-GB" sz="40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4263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86681" y="404856"/>
            <a:ext cx="7002162" cy="4062651"/>
          </a:xfrm>
          <a:prstGeom prst="rect">
            <a:avLst/>
          </a:prstGeom>
          <a:solidFill>
            <a:schemeClr val="accent6">
              <a:lumMod val="40000"/>
              <a:lumOff val="60000"/>
            </a:schemeClr>
          </a:solidFill>
        </p:spPr>
        <p:txBody>
          <a:bodyPr wrap="square" rtlCol="0">
            <a:spAutoFit/>
          </a:bodyPr>
          <a:lstStyle/>
          <a:p>
            <a:pPr algn="ctr"/>
            <a:r>
              <a:rPr lang="en-GB" sz="4400" dirty="0"/>
              <a:t>One People</a:t>
            </a:r>
          </a:p>
          <a:p>
            <a:pPr algn="ctr"/>
            <a:endParaRPr lang="en-GB" sz="3600" dirty="0"/>
          </a:p>
          <a:p>
            <a:pPr marL="457200" indent="-457200">
              <a:buFont typeface="Wingdings" panose="05000000000000000000" pitchFamily="2" charset="2"/>
              <a:buChar char="§"/>
            </a:pPr>
            <a:r>
              <a:rPr lang="en-GB" sz="3200" dirty="0"/>
              <a:t>Every person matters</a:t>
            </a:r>
          </a:p>
          <a:p>
            <a:pPr marL="457200" indent="-457200">
              <a:buFont typeface="Wingdings" panose="05000000000000000000" pitchFamily="2" charset="2"/>
              <a:buChar char="§"/>
            </a:pPr>
            <a:endParaRPr lang="en-GB" sz="3200" dirty="0"/>
          </a:p>
          <a:p>
            <a:pPr marL="457200" indent="-457200">
              <a:buFont typeface="Wingdings" panose="05000000000000000000" pitchFamily="2" charset="2"/>
              <a:buChar char="§"/>
            </a:pPr>
            <a:r>
              <a:rPr lang="en-GB" sz="3200" dirty="0"/>
              <a:t>Everyone should be treated equally</a:t>
            </a:r>
          </a:p>
          <a:p>
            <a:pPr marL="457200" indent="-457200">
              <a:buFont typeface="Wingdings" panose="05000000000000000000" pitchFamily="2" charset="2"/>
              <a:buChar char="§"/>
            </a:pPr>
            <a:endParaRPr lang="en-GB" sz="3200" dirty="0"/>
          </a:p>
          <a:p>
            <a:pPr marL="457200" indent="-457200">
              <a:buFont typeface="Wingdings" panose="05000000000000000000" pitchFamily="2" charset="2"/>
              <a:buChar char="§"/>
            </a:pPr>
            <a:r>
              <a:rPr lang="en-GB" sz="3200" dirty="0"/>
              <a:t>All people should be like one family</a:t>
            </a:r>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881" y="3697949"/>
            <a:ext cx="1869988" cy="2427571"/>
          </a:xfrm>
          <a:prstGeom prst="rect">
            <a:avLst/>
          </a:prstGeom>
        </p:spPr>
      </p:pic>
      <p:sp>
        <p:nvSpPr>
          <p:cNvPr id="4" name="TextBox 3"/>
          <p:cNvSpPr txBox="1"/>
          <p:nvPr/>
        </p:nvSpPr>
        <p:spPr>
          <a:xfrm>
            <a:off x="625151" y="4611917"/>
            <a:ext cx="8963692" cy="2062103"/>
          </a:xfrm>
          <a:prstGeom prst="rect">
            <a:avLst/>
          </a:prstGeom>
          <a:solidFill>
            <a:schemeClr val="accent6">
              <a:lumMod val="40000"/>
              <a:lumOff val="60000"/>
            </a:schemeClr>
          </a:solidFill>
        </p:spPr>
        <p:txBody>
          <a:bodyPr wrap="square" rtlCol="0">
            <a:spAutoFit/>
          </a:bodyPr>
          <a:lstStyle/>
          <a:p>
            <a:r>
              <a:rPr lang="en-GB" sz="3200" dirty="0"/>
              <a:t>Bahá’u’lláh said that the people of the world are like the different flowers in a garden. </a:t>
            </a:r>
          </a:p>
          <a:p>
            <a:r>
              <a:rPr lang="en-GB" sz="3200" dirty="0"/>
              <a:t>It is the differences which make the garden beautiful.</a:t>
            </a:r>
          </a:p>
          <a:p>
            <a:endParaRPr lang="en-GB" sz="3200" dirty="0"/>
          </a:p>
        </p:txBody>
      </p:sp>
    </p:spTree>
    <p:extLst>
      <p:ext uri="{BB962C8B-B14F-4D97-AF65-F5344CB8AC3E}">
        <p14:creationId xmlns:p14="http://schemas.microsoft.com/office/powerpoint/2010/main" val="37571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3576</TotalTime>
  <Words>1195</Words>
  <Application>Microsoft Office PowerPoint</Application>
  <PresentationFormat>Widescreen</PresentationFormat>
  <Paragraphs>141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Batang</vt:lpstr>
      <vt:lpstr>Arial</vt:lpstr>
      <vt:lpstr>Calibri</vt:lpstr>
      <vt:lpstr>Calibri Light</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annvickers</dc:creator>
  <cp:lastModifiedBy>User</cp:lastModifiedBy>
  <cp:revision>175</cp:revision>
  <dcterms:created xsi:type="dcterms:W3CDTF">2015-04-24T19:44:05Z</dcterms:created>
  <dcterms:modified xsi:type="dcterms:W3CDTF">2016-08-16T14:42:47Z</dcterms:modified>
</cp:coreProperties>
</file>