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1" r:id="rId5"/>
    <p:sldId id="258" r:id="rId6"/>
    <p:sldId id="262" r:id="rId7"/>
    <p:sldId id="259"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0669E6-8828-964B-8F3F-CFF96539306C}">
          <p14:sldIdLst>
            <p14:sldId id="256"/>
          </p14:sldIdLst>
        </p14:section>
        <p14:section name="Untitled Section" id="{980E6FC9-05F5-7745-B9C6-23BBBAAD6984}">
          <p14:sldIdLst>
            <p14:sldId id="260"/>
            <p14:sldId id="257"/>
            <p14:sldId id="261"/>
            <p14:sldId id="258"/>
            <p14:sldId id="262"/>
            <p14:sldId id="259"/>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1" d="100"/>
          <a:sy n="111" d="100"/>
        </p:scale>
        <p:origin x="-1576"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23EC92B-2FCB-5149-BAAA-0589BBD7BA0F}" type="datetimeFigureOut">
              <a:rPr lang="en-US" smtClean="0"/>
              <a:t>07/03/17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417476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EC92B-2FCB-5149-BAAA-0589BBD7BA0F}" type="datetimeFigureOut">
              <a:rPr lang="en-US" smtClean="0"/>
              <a:t>07/03/17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202710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EC92B-2FCB-5149-BAAA-0589BBD7BA0F}" type="datetimeFigureOut">
              <a:rPr lang="en-US" smtClean="0"/>
              <a:t>07/03/17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117787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EC92B-2FCB-5149-BAAA-0589BBD7BA0F}" type="datetimeFigureOut">
              <a:rPr lang="en-US" smtClean="0"/>
              <a:t>07/03/17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19509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3EC92B-2FCB-5149-BAAA-0589BBD7BA0F}" type="datetimeFigureOut">
              <a:rPr lang="en-US" smtClean="0"/>
              <a:t>07/03/17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62816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3EC92B-2FCB-5149-BAAA-0589BBD7BA0F}" type="datetimeFigureOut">
              <a:rPr lang="en-US" smtClean="0"/>
              <a:t>07/03/17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205174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23EC92B-2FCB-5149-BAAA-0589BBD7BA0F}" type="datetimeFigureOut">
              <a:rPr lang="en-US" smtClean="0"/>
              <a:t>07/03/17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19992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23EC92B-2FCB-5149-BAAA-0589BBD7BA0F}" type="datetimeFigureOut">
              <a:rPr lang="en-US" smtClean="0"/>
              <a:t>07/03/17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274161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EC92B-2FCB-5149-BAAA-0589BBD7BA0F}" type="datetimeFigureOut">
              <a:rPr lang="en-US" smtClean="0"/>
              <a:t>07/03/17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108290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EC92B-2FCB-5149-BAAA-0589BBD7BA0F}" type="datetimeFigureOut">
              <a:rPr lang="en-US" smtClean="0"/>
              <a:t>07/03/17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395894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EC92B-2FCB-5149-BAAA-0589BBD7BA0F}" type="datetimeFigureOut">
              <a:rPr lang="en-US" smtClean="0"/>
              <a:t>07/03/17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D103-C280-0D46-A7B8-E28991737762}" type="slidenum">
              <a:rPr lang="en-US" smtClean="0"/>
              <a:t>‹#›</a:t>
            </a:fld>
            <a:endParaRPr lang="en-US"/>
          </a:p>
        </p:txBody>
      </p:sp>
    </p:spTree>
    <p:extLst>
      <p:ext uri="{BB962C8B-B14F-4D97-AF65-F5344CB8AC3E}">
        <p14:creationId xmlns:p14="http://schemas.microsoft.com/office/powerpoint/2010/main" val="3756442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EC92B-2FCB-5149-BAAA-0589BBD7BA0F}" type="datetimeFigureOut">
              <a:rPr lang="en-US" smtClean="0"/>
              <a:t>07/03/17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1D103-C280-0D46-A7B8-E28991737762}" type="slidenum">
              <a:rPr lang="en-US" smtClean="0"/>
              <a:t>‹#›</a:t>
            </a:fld>
            <a:endParaRPr lang="en-US"/>
          </a:p>
        </p:txBody>
      </p:sp>
    </p:spTree>
    <p:extLst>
      <p:ext uri="{BB962C8B-B14F-4D97-AF65-F5344CB8AC3E}">
        <p14:creationId xmlns:p14="http://schemas.microsoft.com/office/powerpoint/2010/main" val="224514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73267"/>
            <a:ext cx="6400800" cy="2318462"/>
          </a:xfrm>
        </p:spPr>
        <p:txBody>
          <a:bodyPr>
            <a:normAutofit fontScale="85000" lnSpcReduction="20000"/>
          </a:bodyPr>
          <a:lstStyle/>
          <a:p>
            <a:r>
              <a:rPr lang="en-GB" dirty="0" smtClean="0">
                <a:solidFill>
                  <a:schemeClr val="tx2"/>
                </a:solidFill>
              </a:rPr>
              <a:t>Evidence gathering for</a:t>
            </a:r>
            <a:r>
              <a:rPr lang="en-US" dirty="0" smtClean="0">
                <a:solidFill>
                  <a:schemeClr val="tx2"/>
                </a:solidFill>
              </a:rPr>
              <a:t> the </a:t>
            </a:r>
          </a:p>
          <a:p>
            <a:r>
              <a:rPr lang="en-US" dirty="0" smtClean="0">
                <a:solidFill>
                  <a:schemeClr val="tx2"/>
                </a:solidFill>
              </a:rPr>
              <a:t>Commission on Religious Education</a:t>
            </a:r>
          </a:p>
          <a:p>
            <a:r>
              <a:rPr lang="en-US" dirty="0" smtClean="0">
                <a:solidFill>
                  <a:schemeClr val="tx2"/>
                </a:solidFill>
              </a:rPr>
              <a:t>23 February 2017</a:t>
            </a:r>
          </a:p>
          <a:p>
            <a:endParaRPr lang="en-US" sz="1400" dirty="0" smtClean="0">
              <a:solidFill>
                <a:schemeClr val="tx2"/>
              </a:solidFill>
            </a:endParaRPr>
          </a:p>
          <a:p>
            <a:r>
              <a:rPr lang="en-US" dirty="0" smtClean="0">
                <a:solidFill>
                  <a:schemeClr val="tx2"/>
                </a:solidFill>
              </a:rPr>
              <a:t>Jenny Lockwood and Lindsay Thorne</a:t>
            </a:r>
          </a:p>
          <a:p>
            <a:r>
              <a:rPr lang="en-US" dirty="0">
                <a:solidFill>
                  <a:schemeClr val="tx2"/>
                </a:solidFill>
              </a:rPr>
              <a:t>o</a:t>
            </a:r>
            <a:r>
              <a:rPr lang="en-US" dirty="0" smtClean="0">
                <a:solidFill>
                  <a:schemeClr val="tx2"/>
                </a:solidFill>
              </a:rPr>
              <a:t>n behalf of the UK Bahá’í Community</a:t>
            </a:r>
            <a:endParaRPr lang="en-US" dirty="0">
              <a:solidFill>
                <a:schemeClr val="tx2"/>
              </a:solidFill>
            </a:endParaRPr>
          </a:p>
        </p:txBody>
      </p:sp>
      <p:pic>
        <p:nvPicPr>
          <p:cNvPr id="4" name="Picture 3" descr="pi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113" y="580104"/>
            <a:ext cx="5318580" cy="3548491"/>
          </a:xfrm>
          <a:prstGeom prst="rect">
            <a:avLst/>
          </a:prstGeom>
        </p:spPr>
      </p:pic>
    </p:spTree>
    <p:extLst>
      <p:ext uri="{BB962C8B-B14F-4D97-AF65-F5344CB8AC3E}">
        <p14:creationId xmlns:p14="http://schemas.microsoft.com/office/powerpoint/2010/main" val="12274609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en-US" dirty="0" smtClean="0"/>
              <a:t>Annotations to the slides (3):</a:t>
            </a:r>
            <a:br>
              <a:rPr lang="en-US" dirty="0" smtClean="0"/>
            </a:br>
            <a:r>
              <a:rPr lang="en-US" dirty="0" smtClean="0"/>
              <a:t>RE in a changing world</a:t>
            </a:r>
            <a:endParaRPr lang="en-US" dirty="0"/>
          </a:p>
        </p:txBody>
      </p:sp>
      <p:sp>
        <p:nvSpPr>
          <p:cNvPr id="3" name="Content Placeholder 2"/>
          <p:cNvSpPr>
            <a:spLocks noGrp="1"/>
          </p:cNvSpPr>
          <p:nvPr>
            <p:ph idx="1"/>
          </p:nvPr>
        </p:nvSpPr>
        <p:spPr>
          <a:solidFill>
            <a:srgbClr val="C6D9F1"/>
          </a:solidFill>
        </p:spPr>
        <p:txBody>
          <a:bodyPr>
            <a:normAutofit fontScale="55000" lnSpcReduction="20000"/>
          </a:bodyPr>
          <a:lstStyle/>
          <a:p>
            <a:pPr marL="0" indent="0">
              <a:buNone/>
            </a:pPr>
            <a:r>
              <a:rPr lang="en-US" dirty="0"/>
              <a:t>RE should be taught in </a:t>
            </a:r>
            <a:r>
              <a:rPr lang="en-US" dirty="0" smtClean="0"/>
              <a:t>all schools </a:t>
            </a:r>
            <a:r>
              <a:rPr lang="en-US" dirty="0"/>
              <a:t>(including Faith schools) and provide a common baseline of knowledge of a range of faiths and </a:t>
            </a:r>
            <a:r>
              <a:rPr lang="en-US" dirty="0" smtClean="0"/>
              <a:t>beliefs.</a:t>
            </a:r>
            <a:endParaRPr lang="en-US" dirty="0"/>
          </a:p>
          <a:p>
            <a:pPr marL="0" indent="0">
              <a:buNone/>
            </a:pPr>
            <a:r>
              <a:rPr lang="en-US" dirty="0" smtClean="0"/>
              <a:t>RE </a:t>
            </a:r>
            <a:r>
              <a:rPr lang="en-US" dirty="0"/>
              <a:t>is important to social </a:t>
            </a:r>
            <a:r>
              <a:rPr lang="en-US" dirty="0" smtClean="0"/>
              <a:t>cohesion. L</a:t>
            </a:r>
            <a:r>
              <a:rPr lang="en-US" dirty="0" smtClean="0"/>
              <a:t>i</a:t>
            </a:r>
            <a:r>
              <a:rPr lang="en-US" dirty="0" smtClean="0"/>
              <a:t>ndsay </a:t>
            </a:r>
            <a:r>
              <a:rPr lang="en-GB" dirty="0" smtClean="0"/>
              <a:t>extended Jenny’s earlier point about recognising </a:t>
            </a:r>
            <a:r>
              <a:rPr lang="en-GB" dirty="0"/>
              <a:t>commonality between </a:t>
            </a:r>
            <a:r>
              <a:rPr lang="en-GB" dirty="0" smtClean="0"/>
              <a:t>faiths, </a:t>
            </a:r>
            <a:r>
              <a:rPr lang="en-GB" dirty="0"/>
              <a:t>to emphasise how RE can encourage social </a:t>
            </a:r>
            <a:r>
              <a:rPr lang="en-GB" dirty="0" smtClean="0"/>
              <a:t>cohesion. It enables students not </a:t>
            </a:r>
            <a:r>
              <a:rPr lang="en-GB" dirty="0"/>
              <a:t>only </a:t>
            </a:r>
            <a:r>
              <a:rPr lang="en-GB" dirty="0" smtClean="0"/>
              <a:t>to find agreement, </a:t>
            </a:r>
            <a:r>
              <a:rPr lang="en-GB" dirty="0"/>
              <a:t>but </a:t>
            </a:r>
            <a:r>
              <a:rPr lang="en-GB" dirty="0" smtClean="0"/>
              <a:t>also, </a:t>
            </a:r>
            <a:r>
              <a:rPr lang="en-GB" dirty="0"/>
              <a:t>through the study of </a:t>
            </a:r>
            <a:r>
              <a:rPr lang="en-GB" dirty="0" smtClean="0"/>
              <a:t>RE, they </a:t>
            </a:r>
            <a:r>
              <a:rPr lang="en-GB" dirty="0"/>
              <a:t>can acquire </a:t>
            </a:r>
            <a:r>
              <a:rPr lang="en-GB" dirty="0" smtClean="0"/>
              <a:t>a </a:t>
            </a:r>
            <a:r>
              <a:rPr lang="en-GB" dirty="0"/>
              <a:t>historical perspective of the relationship of religions and great </a:t>
            </a:r>
            <a:r>
              <a:rPr lang="en-GB" dirty="0" smtClean="0"/>
              <a:t>cultures.</a:t>
            </a:r>
          </a:p>
          <a:p>
            <a:pPr marL="0" indent="0">
              <a:buNone/>
            </a:pPr>
            <a:r>
              <a:rPr lang="en-GB" dirty="0" smtClean="0"/>
              <a:t>In </a:t>
            </a:r>
            <a:r>
              <a:rPr lang="en-GB" dirty="0"/>
              <a:t>order to encourage a balanced view, the opportunity for pupils to examine sources </a:t>
            </a:r>
            <a:r>
              <a:rPr lang="en-GB" dirty="0" smtClean="0"/>
              <a:t>of faith </a:t>
            </a:r>
            <a:r>
              <a:rPr lang="en-GB" dirty="0"/>
              <a:t>and spirituality was essential in order to gain an insight into how to make sense of the world. </a:t>
            </a:r>
            <a:endParaRPr lang="en-US" dirty="0"/>
          </a:p>
          <a:p>
            <a:pPr marL="0" indent="0">
              <a:buNone/>
            </a:pPr>
            <a:r>
              <a:rPr lang="en-US" dirty="0" smtClean="0"/>
              <a:t>People </a:t>
            </a:r>
            <a:r>
              <a:rPr lang="en-US" dirty="0"/>
              <a:t>will not necessarily live out their lives in the community they grew up in.  Even if they do, that community may change significantly in its cultural and ethnic diversity, as well as in the beliefs held by members of that community</a:t>
            </a:r>
            <a:r>
              <a:rPr lang="en-US" dirty="0" smtClean="0"/>
              <a:t>. </a:t>
            </a:r>
            <a:r>
              <a:rPr lang="en-GB" dirty="0"/>
              <a:t>Understanding faiths is </a:t>
            </a:r>
            <a:r>
              <a:rPr lang="en-GB" dirty="0" smtClean="0"/>
              <a:t>as critical in non-diverse </a:t>
            </a:r>
            <a:r>
              <a:rPr lang="en-GB" dirty="0"/>
              <a:t>communities </a:t>
            </a:r>
            <a:r>
              <a:rPr lang="en-GB" dirty="0" smtClean="0"/>
              <a:t>as it is in those with a diverse population </a:t>
            </a:r>
            <a:r>
              <a:rPr lang="en-US" dirty="0" smtClean="0"/>
              <a:t>–</a:t>
            </a:r>
            <a:r>
              <a:rPr lang="en-GB" dirty="0" smtClean="0"/>
              <a:t> possibly more important. Also many </a:t>
            </a:r>
            <a:r>
              <a:rPr lang="en-GB" dirty="0"/>
              <a:t>c</a:t>
            </a:r>
            <a:r>
              <a:rPr lang="en-GB" dirty="0" smtClean="0"/>
              <a:t>ommunities are </a:t>
            </a:r>
            <a:r>
              <a:rPr lang="en-GB" dirty="0"/>
              <a:t>subject to population movements, such as experienced in recent </a:t>
            </a:r>
            <a:r>
              <a:rPr lang="en-GB" dirty="0" smtClean="0"/>
              <a:t>years in various parts of the </a:t>
            </a:r>
            <a:r>
              <a:rPr lang="en-GB" dirty="0"/>
              <a:t>UK</a:t>
            </a:r>
            <a:r>
              <a:rPr lang="en-GB" dirty="0" smtClean="0"/>
              <a:t>.</a:t>
            </a:r>
            <a:endParaRPr lang="en-US" dirty="0"/>
          </a:p>
          <a:p>
            <a:pPr marL="0" indent="0">
              <a:buNone/>
            </a:pPr>
            <a:r>
              <a:rPr lang="en-US" dirty="0"/>
              <a:t>Very importantly, an understanding of </a:t>
            </a:r>
            <a:r>
              <a:rPr lang="en-US" dirty="0" smtClean="0"/>
              <a:t>spirituality, </a:t>
            </a:r>
            <a:r>
              <a:rPr lang="en-US" dirty="0"/>
              <a:t>and </a:t>
            </a:r>
            <a:r>
              <a:rPr lang="en-US" dirty="0" smtClean="0"/>
              <a:t>knowledge </a:t>
            </a:r>
            <a:r>
              <a:rPr lang="en-US" dirty="0"/>
              <a:t>about </a:t>
            </a:r>
            <a:r>
              <a:rPr lang="en-US" dirty="0" smtClean="0"/>
              <a:t>faith, </a:t>
            </a:r>
            <a:r>
              <a:rPr lang="en-US" dirty="0"/>
              <a:t>can help young people to make sense of a world which is very often depressing and frightening.</a:t>
            </a:r>
          </a:p>
        </p:txBody>
      </p:sp>
    </p:spTree>
    <p:extLst>
      <p:ext uri="{BB962C8B-B14F-4D97-AF65-F5344CB8AC3E}">
        <p14:creationId xmlns:p14="http://schemas.microsoft.com/office/powerpoint/2010/main" val="120515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F1DE"/>
          </a:solidFill>
        </p:spPr>
        <p:txBody>
          <a:bodyPr>
            <a:normAutofit fontScale="90000"/>
          </a:bodyPr>
          <a:lstStyle/>
          <a:p>
            <a:r>
              <a:rPr lang="en-US" dirty="0" smtClean="0"/>
              <a:t>Annotations to the slides (4):</a:t>
            </a:r>
            <a:br>
              <a:rPr lang="en-US" dirty="0" smtClean="0"/>
            </a:br>
            <a:r>
              <a:rPr lang="en-US" dirty="0" smtClean="0"/>
              <a:t>Why are SACREs important?</a:t>
            </a:r>
            <a:endParaRPr lang="en-US" dirty="0"/>
          </a:p>
        </p:txBody>
      </p:sp>
      <p:sp>
        <p:nvSpPr>
          <p:cNvPr id="3" name="Content Placeholder 2"/>
          <p:cNvSpPr>
            <a:spLocks noGrp="1"/>
          </p:cNvSpPr>
          <p:nvPr>
            <p:ph idx="1"/>
          </p:nvPr>
        </p:nvSpPr>
        <p:spPr>
          <a:solidFill>
            <a:srgbClr val="C6D9F1"/>
          </a:solidFill>
        </p:spPr>
        <p:txBody>
          <a:bodyPr>
            <a:normAutofit fontScale="62500" lnSpcReduction="20000"/>
          </a:bodyPr>
          <a:lstStyle/>
          <a:p>
            <a:pPr marL="0" indent="0">
              <a:buNone/>
            </a:pPr>
            <a:r>
              <a:rPr lang="en-GB" dirty="0"/>
              <a:t>The issues related to SACRE were modified because some points had already been mentioned </a:t>
            </a:r>
            <a:r>
              <a:rPr lang="en-GB" dirty="0" smtClean="0"/>
              <a:t>by </a:t>
            </a:r>
            <a:r>
              <a:rPr lang="en-GB" dirty="0"/>
              <a:t>previous </a:t>
            </a:r>
            <a:r>
              <a:rPr lang="en-GB" dirty="0" smtClean="0"/>
              <a:t>speakers.</a:t>
            </a:r>
          </a:p>
          <a:p>
            <a:pPr marL="0" indent="0">
              <a:buNone/>
            </a:pPr>
            <a:r>
              <a:rPr lang="en-GB" dirty="0" smtClean="0"/>
              <a:t>Lindsay referred to the active support of the Bah</a:t>
            </a:r>
            <a:r>
              <a:rPr lang="en-GB" dirty="0" smtClean="0"/>
              <a:t>á’ís</a:t>
            </a:r>
            <a:r>
              <a:rPr lang="en-GB" dirty="0" smtClean="0"/>
              <a:t> for SACREs (80+ SACREs having a Bah</a:t>
            </a:r>
            <a:r>
              <a:rPr lang="en-GB" dirty="0" smtClean="0"/>
              <a:t>á’í rep</a:t>
            </a:r>
            <a:r>
              <a:rPr lang="en-GB" dirty="0" smtClean="0"/>
              <a:t>).</a:t>
            </a:r>
          </a:p>
          <a:p>
            <a:pPr marL="0" indent="0">
              <a:buNone/>
            </a:pPr>
            <a:r>
              <a:rPr lang="en-GB" dirty="0"/>
              <a:t>T</a:t>
            </a:r>
            <a:r>
              <a:rPr lang="en-GB" dirty="0" smtClean="0"/>
              <a:t>he </a:t>
            </a:r>
            <a:r>
              <a:rPr lang="en-GB" dirty="0"/>
              <a:t>continuing advice and support offered by </a:t>
            </a:r>
            <a:r>
              <a:rPr lang="en-GB" dirty="0" smtClean="0"/>
              <a:t>the RE Task Force to these Bah</a:t>
            </a:r>
            <a:r>
              <a:rPr lang="en-GB" dirty="0" smtClean="0"/>
              <a:t>á’í reps </a:t>
            </a:r>
            <a:r>
              <a:rPr lang="en-GB" dirty="0" smtClean="0"/>
              <a:t>indicates </a:t>
            </a:r>
            <a:r>
              <a:rPr lang="en-GB" dirty="0"/>
              <a:t>how seriously we consider the importance of local </a:t>
            </a:r>
            <a:r>
              <a:rPr lang="en-GB" dirty="0" smtClean="0"/>
              <a:t>consultation, </a:t>
            </a:r>
            <a:r>
              <a:rPr lang="en-GB" dirty="0"/>
              <a:t>not only for </a:t>
            </a:r>
            <a:r>
              <a:rPr lang="en-GB" dirty="0"/>
              <a:t>Bahá’ís</a:t>
            </a:r>
            <a:r>
              <a:rPr lang="en-GB" dirty="0" smtClean="0"/>
              <a:t> </a:t>
            </a:r>
            <a:r>
              <a:rPr lang="en-GB" dirty="0"/>
              <a:t>but for all </a:t>
            </a:r>
            <a:r>
              <a:rPr lang="en-GB" dirty="0" smtClean="0"/>
              <a:t>faiths</a:t>
            </a:r>
          </a:p>
          <a:p>
            <a:pPr marL="0" indent="0">
              <a:buNone/>
            </a:pPr>
            <a:r>
              <a:rPr lang="en-GB" dirty="0" smtClean="0"/>
              <a:t>SACREs provide a </a:t>
            </a:r>
            <a:r>
              <a:rPr lang="en-GB" dirty="0"/>
              <a:t>sounding board in which to develop </a:t>
            </a:r>
            <a:r>
              <a:rPr lang="en-GB" dirty="0" smtClean="0"/>
              <a:t>coherent </a:t>
            </a:r>
            <a:r>
              <a:rPr lang="en-GB" dirty="0"/>
              <a:t>support for all those involved in education. The importance then of a local body to support provision in schools is vital even with a national </a:t>
            </a:r>
            <a:r>
              <a:rPr lang="en-GB" dirty="0" smtClean="0"/>
              <a:t>curriculum.</a:t>
            </a:r>
          </a:p>
          <a:p>
            <a:pPr marL="0" indent="0">
              <a:buNone/>
            </a:pPr>
            <a:r>
              <a:rPr lang="en-GB" dirty="0" smtClean="0"/>
              <a:t>In </a:t>
            </a:r>
            <a:r>
              <a:rPr lang="en-GB" dirty="0"/>
              <a:t>answer to questions, the difficulties of </a:t>
            </a:r>
            <a:r>
              <a:rPr lang="en-GB"/>
              <a:t>some </a:t>
            </a:r>
            <a:r>
              <a:rPr lang="en-GB" smtClean="0"/>
              <a:t>SACREs </a:t>
            </a:r>
            <a:r>
              <a:rPr lang="en-GB" dirty="0"/>
              <a:t>regarding finance and educational support was </a:t>
            </a:r>
            <a:r>
              <a:rPr lang="en-GB" dirty="0" smtClean="0"/>
              <a:t>cited. The collaboration </a:t>
            </a:r>
            <a:r>
              <a:rPr lang="en-GB" dirty="0"/>
              <a:t>and pooling of resources between </a:t>
            </a:r>
            <a:r>
              <a:rPr lang="en-GB" dirty="0" smtClean="0"/>
              <a:t>counties(e.g. Worcestershire</a:t>
            </a:r>
            <a:r>
              <a:rPr lang="en-GB" dirty="0"/>
              <a:t>, Gloucestershire and Herefordshire</a:t>
            </a:r>
            <a:r>
              <a:rPr lang="en-GB" dirty="0" smtClean="0"/>
              <a:t>) illustrates </a:t>
            </a:r>
            <a:r>
              <a:rPr lang="en-GB" dirty="0"/>
              <a:t>the level of commitment, goodwill and determination </a:t>
            </a:r>
            <a:r>
              <a:rPr lang="en-GB" dirty="0" smtClean="0"/>
              <a:t>that exists, </a:t>
            </a:r>
            <a:r>
              <a:rPr lang="en-GB" dirty="0"/>
              <a:t>along with the support of our educational provider (RE Today</a:t>
            </a:r>
            <a:r>
              <a:rPr lang="en-GB" dirty="0" smtClean="0"/>
              <a:t>) and </a:t>
            </a:r>
            <a:r>
              <a:rPr lang="en-GB" dirty="0"/>
              <a:t>the many voluntary members.</a:t>
            </a:r>
            <a:r>
              <a:rPr lang="en-GB" dirty="0"/>
              <a:t> </a:t>
            </a:r>
            <a:endParaRPr lang="en-US" dirty="0"/>
          </a:p>
        </p:txBody>
      </p:sp>
    </p:spTree>
    <p:extLst>
      <p:ext uri="{BB962C8B-B14F-4D97-AF65-F5344CB8AC3E}">
        <p14:creationId xmlns:p14="http://schemas.microsoft.com/office/powerpoint/2010/main" val="12051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RE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1F497D"/>
                </a:solidFill>
              </a:rPr>
              <a:t>“</a:t>
            </a:r>
            <a:r>
              <a:rPr lang="en-US" dirty="0">
                <a:solidFill>
                  <a:srgbClr val="1F497D"/>
                </a:solidFill>
              </a:rPr>
              <a:t>Every child is potentially the light of the world</a:t>
            </a:r>
            <a:r>
              <a:rPr lang="en-US" dirty="0" smtClean="0">
                <a:solidFill>
                  <a:srgbClr val="1F497D"/>
                </a:solidFill>
              </a:rPr>
              <a:t>.” </a:t>
            </a:r>
            <a:r>
              <a:rPr lang="en-US" dirty="0" smtClean="0"/>
              <a:t>												</a:t>
            </a:r>
            <a:r>
              <a:rPr lang="en-US" i="1" dirty="0" smtClean="0">
                <a:solidFill>
                  <a:srgbClr val="1F497D"/>
                </a:solidFill>
              </a:rPr>
              <a:t>‘</a:t>
            </a:r>
            <a:r>
              <a:rPr lang="en-US" i="1" dirty="0" err="1" smtClean="0">
                <a:solidFill>
                  <a:srgbClr val="1F497D"/>
                </a:solidFill>
              </a:rPr>
              <a:t>Abdu’l-Bahá</a:t>
            </a:r>
            <a:endParaRPr lang="en-US" i="1" dirty="0">
              <a:solidFill>
                <a:srgbClr val="1F497D"/>
              </a:solidFill>
            </a:endParaRPr>
          </a:p>
        </p:txBody>
      </p:sp>
      <p:pic>
        <p:nvPicPr>
          <p:cNvPr id="4" name="Picture 3" descr="Ampleforth three gir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0" y="2541022"/>
            <a:ext cx="4667905" cy="3111177"/>
          </a:xfrm>
          <a:prstGeom prst="rect">
            <a:avLst/>
          </a:prstGeom>
        </p:spPr>
      </p:pic>
      <p:pic>
        <p:nvPicPr>
          <p:cNvPr id="5" name="Picture 4" descr="Bahai RE Service Logo 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spTree>
    <p:extLst>
      <p:ext uri="{BB962C8B-B14F-4D97-AF65-F5344CB8AC3E}">
        <p14:creationId xmlns:p14="http://schemas.microsoft.com/office/powerpoint/2010/main" val="3301321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RE</a:t>
            </a:r>
            <a:endParaRPr lang="en-US" dirty="0"/>
          </a:p>
        </p:txBody>
      </p:sp>
      <p:sp>
        <p:nvSpPr>
          <p:cNvPr id="3" name="Content Placeholder 2"/>
          <p:cNvSpPr>
            <a:spLocks noGrp="1"/>
          </p:cNvSpPr>
          <p:nvPr>
            <p:ph idx="1"/>
          </p:nvPr>
        </p:nvSpPr>
        <p:spPr/>
        <p:txBody>
          <a:bodyPr>
            <a:normAutofit/>
          </a:bodyPr>
          <a:lstStyle/>
          <a:p>
            <a:r>
              <a:rPr lang="en-GB" dirty="0" smtClean="0"/>
              <a:t>Personal spiritual and ethical development</a:t>
            </a:r>
          </a:p>
          <a:p>
            <a:r>
              <a:rPr lang="en-GB" dirty="0" smtClean="0"/>
              <a:t>Essential values shared across different faiths</a:t>
            </a:r>
            <a:endParaRPr lang="en-GB" dirty="0"/>
          </a:p>
          <a:p>
            <a:r>
              <a:rPr lang="en-GB" dirty="0" smtClean="0"/>
              <a:t>The historical </a:t>
            </a:r>
            <a:r>
              <a:rPr lang="en-GB" dirty="0"/>
              <a:t>and social context of how and when faiths emerged and </a:t>
            </a:r>
            <a:r>
              <a:rPr lang="en-GB" dirty="0" smtClean="0"/>
              <a:t>developed</a:t>
            </a:r>
          </a:p>
          <a:p>
            <a:r>
              <a:rPr lang="en-GB" dirty="0" smtClean="0"/>
              <a:t>Understanding </a:t>
            </a:r>
            <a:r>
              <a:rPr lang="en-GB" dirty="0"/>
              <a:t>why people hold certain beliefs or practices, and how they put these beliefs and practices into </a:t>
            </a:r>
            <a:r>
              <a:rPr lang="en-GB" dirty="0" smtClean="0"/>
              <a:t>action</a:t>
            </a:r>
            <a:endParaRPr lang="en-US" dirty="0"/>
          </a:p>
        </p:txBody>
      </p:sp>
      <p:pic>
        <p:nvPicPr>
          <p:cNvPr id="5" name="Picture 4" descr="Bahai RE Service Logo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spTree>
    <p:extLst>
      <p:ext uri="{BB962C8B-B14F-4D97-AF65-F5344CB8AC3E}">
        <p14:creationId xmlns:p14="http://schemas.microsoft.com/office/powerpoint/2010/main" val="1653285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in a changing world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1F497D"/>
                </a:solidFill>
              </a:rPr>
              <a:t>“The real treasury of man is his knowledge</a:t>
            </a:r>
            <a:r>
              <a:rPr lang="is-IS" dirty="0" smtClean="0">
                <a:solidFill>
                  <a:srgbClr val="1F497D"/>
                </a:solidFill>
              </a:rPr>
              <a:t>…</a:t>
            </a:r>
            <a:r>
              <a:rPr lang="en-US" dirty="0" smtClean="0">
                <a:solidFill>
                  <a:srgbClr val="1F497D"/>
                </a:solidFill>
              </a:rPr>
              <a:t>” </a:t>
            </a:r>
            <a:r>
              <a:rPr lang="en-US" dirty="0" smtClean="0"/>
              <a:t>												</a:t>
            </a:r>
            <a:r>
              <a:rPr lang="en-US" i="1" dirty="0" err="1" smtClean="0">
                <a:solidFill>
                  <a:srgbClr val="1F497D"/>
                </a:solidFill>
              </a:rPr>
              <a:t>Bahá’u’lláh</a:t>
            </a:r>
            <a:endParaRPr lang="en-US" i="1" dirty="0" smtClean="0">
              <a:solidFill>
                <a:srgbClr val="1F497D"/>
              </a:solidFill>
            </a:endParaRPr>
          </a:p>
        </p:txBody>
      </p:sp>
      <p:pic>
        <p:nvPicPr>
          <p:cNvPr id="5" name="Picture 4" descr="Bahai RE Service Logo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pic>
        <p:nvPicPr>
          <p:cNvPr id="4" name="Picture 3" descr="Festival of Fait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81" y="2469441"/>
            <a:ext cx="4774137" cy="3182758"/>
          </a:xfrm>
          <a:prstGeom prst="rect">
            <a:avLst/>
          </a:prstGeom>
        </p:spPr>
      </p:pic>
      <p:sp>
        <p:nvSpPr>
          <p:cNvPr id="7" name="TextBox 6"/>
          <p:cNvSpPr txBox="1"/>
          <p:nvPr/>
        </p:nvSpPr>
        <p:spPr>
          <a:xfrm>
            <a:off x="3222117" y="5252089"/>
            <a:ext cx="2278801" cy="400110"/>
          </a:xfrm>
          <a:prstGeom prst="rect">
            <a:avLst/>
          </a:prstGeom>
          <a:noFill/>
          <a:ln>
            <a:noFill/>
          </a:ln>
        </p:spPr>
        <p:txBody>
          <a:bodyPr wrap="square" rtlCol="0">
            <a:spAutoFit/>
          </a:bodyPr>
          <a:lstStyle/>
          <a:p>
            <a:r>
              <a:rPr lang="en-US" sz="1000" dirty="0" err="1" smtClean="0">
                <a:solidFill>
                  <a:schemeClr val="bg2"/>
                </a:solidFill>
              </a:rPr>
              <a:t>Goytre</a:t>
            </a:r>
            <a:r>
              <a:rPr lang="en-US" sz="1000" dirty="0" smtClean="0">
                <a:solidFill>
                  <a:schemeClr val="bg2"/>
                </a:solidFill>
              </a:rPr>
              <a:t> </a:t>
            </a:r>
            <a:r>
              <a:rPr lang="en-US" sz="1000" dirty="0" err="1" smtClean="0">
                <a:solidFill>
                  <a:schemeClr val="bg2"/>
                </a:solidFill>
              </a:rPr>
              <a:t>Fawr</a:t>
            </a:r>
            <a:r>
              <a:rPr lang="en-US" sz="1000" dirty="0" smtClean="0">
                <a:solidFill>
                  <a:schemeClr val="bg2"/>
                </a:solidFill>
              </a:rPr>
              <a:t> Primary School, </a:t>
            </a:r>
            <a:r>
              <a:rPr lang="en-US" sz="1000" dirty="0" err="1" smtClean="0">
                <a:solidFill>
                  <a:schemeClr val="bg2"/>
                </a:solidFill>
              </a:rPr>
              <a:t>Penperlleni</a:t>
            </a:r>
            <a:endParaRPr lang="en-US" sz="1000" dirty="0" smtClean="0">
              <a:solidFill>
                <a:schemeClr val="bg2"/>
              </a:solidFill>
            </a:endParaRPr>
          </a:p>
          <a:p>
            <a:r>
              <a:rPr lang="en-US" sz="1000" dirty="0" smtClean="0">
                <a:solidFill>
                  <a:schemeClr val="bg2"/>
                </a:solidFill>
              </a:rPr>
              <a:t>Festival of Faiths - March 2016</a:t>
            </a:r>
            <a:endParaRPr lang="en-US" sz="1000" dirty="0">
              <a:solidFill>
                <a:schemeClr val="bg2"/>
              </a:solidFill>
            </a:endParaRPr>
          </a:p>
        </p:txBody>
      </p:sp>
    </p:spTree>
    <p:extLst>
      <p:ext uri="{BB962C8B-B14F-4D97-AF65-F5344CB8AC3E}">
        <p14:creationId xmlns:p14="http://schemas.microsoft.com/office/powerpoint/2010/main" val="3804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in a changing world</a:t>
            </a:r>
            <a:endParaRPr lang="en-US" dirty="0"/>
          </a:p>
        </p:txBody>
      </p:sp>
      <p:sp>
        <p:nvSpPr>
          <p:cNvPr id="3" name="Content Placeholder 2"/>
          <p:cNvSpPr>
            <a:spLocks noGrp="1"/>
          </p:cNvSpPr>
          <p:nvPr>
            <p:ph idx="1"/>
          </p:nvPr>
        </p:nvSpPr>
        <p:spPr/>
        <p:txBody>
          <a:bodyPr>
            <a:normAutofit/>
          </a:bodyPr>
          <a:lstStyle/>
          <a:p>
            <a:r>
              <a:rPr lang="en-US" dirty="0" smtClean="0"/>
              <a:t>Importance of RE to social cohesion </a:t>
            </a:r>
          </a:p>
          <a:p>
            <a:r>
              <a:rPr lang="en-US" dirty="0" smtClean="0"/>
              <a:t>Religious literacy: if you don’t understand faith, you can’t understand history</a:t>
            </a:r>
          </a:p>
          <a:p>
            <a:r>
              <a:rPr lang="en-GB" dirty="0" smtClean="0"/>
              <a:t>Understanding what faith means in people’s lives, in diverse communities</a:t>
            </a:r>
          </a:p>
          <a:p>
            <a:r>
              <a:rPr lang="en-GB" dirty="0" smtClean="0"/>
              <a:t>Making sense of the state of the world</a:t>
            </a:r>
            <a:endParaRPr lang="en-GB" dirty="0"/>
          </a:p>
          <a:p>
            <a:endParaRPr lang="en-US" dirty="0" smtClean="0"/>
          </a:p>
          <a:p>
            <a:endParaRPr lang="is-IS" dirty="0" smtClean="0"/>
          </a:p>
        </p:txBody>
      </p:sp>
      <p:pic>
        <p:nvPicPr>
          <p:cNvPr id="5" name="Picture 4" descr="Bahai RE Service Logo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spTree>
    <p:extLst>
      <p:ext uri="{BB962C8B-B14F-4D97-AF65-F5344CB8AC3E}">
        <p14:creationId xmlns:p14="http://schemas.microsoft.com/office/powerpoint/2010/main" val="4184455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SACREs important?</a:t>
            </a:r>
            <a:endParaRPr lang="en-US" dirty="0"/>
          </a:p>
        </p:txBody>
      </p:sp>
      <p:sp>
        <p:nvSpPr>
          <p:cNvPr id="3" name="Content Placeholder 2"/>
          <p:cNvSpPr>
            <a:spLocks noGrp="1"/>
          </p:cNvSpPr>
          <p:nvPr>
            <p:ph idx="1"/>
          </p:nvPr>
        </p:nvSpPr>
        <p:spPr>
          <a:xfrm>
            <a:off x="457200" y="1600200"/>
            <a:ext cx="3569800" cy="4518174"/>
          </a:xfrm>
        </p:spPr>
        <p:txBody>
          <a:bodyPr>
            <a:normAutofit/>
          </a:bodyPr>
          <a:lstStyle/>
          <a:p>
            <a:pPr marL="0" indent="0">
              <a:buNone/>
            </a:pPr>
            <a:r>
              <a:rPr lang="en-US" dirty="0">
                <a:solidFill>
                  <a:srgbClr val="1F497D"/>
                </a:solidFill>
              </a:rPr>
              <a:t>“Consort with the followers of all religions in a spirit of friendliness and </a:t>
            </a:r>
            <a:r>
              <a:rPr lang="en-US" dirty="0" smtClean="0">
                <a:solidFill>
                  <a:srgbClr val="1F497D"/>
                </a:solidFill>
              </a:rPr>
              <a:t>fellowship”						</a:t>
            </a:r>
            <a:r>
              <a:rPr lang="en-US" i="1" dirty="0" err="1">
                <a:solidFill>
                  <a:srgbClr val="1F497D"/>
                </a:solidFill>
              </a:rPr>
              <a:t>Bahá’u’lláh</a:t>
            </a:r>
            <a:r>
              <a:rPr lang="en-US" dirty="0" smtClean="0"/>
              <a:t>							</a:t>
            </a:r>
            <a:endParaRPr lang="en-US" i="1" dirty="0"/>
          </a:p>
        </p:txBody>
      </p:sp>
      <p:pic>
        <p:nvPicPr>
          <p:cNvPr id="5" name="Picture 4" descr="Bahai RE Service Logo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pic>
        <p:nvPicPr>
          <p:cNvPr id="7" name="Picture 6" descr="bmb-2061607-stand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016" y="1600200"/>
            <a:ext cx="4355112" cy="2903408"/>
          </a:xfrm>
          <a:prstGeom prst="rect">
            <a:avLst/>
          </a:prstGeom>
        </p:spPr>
      </p:pic>
    </p:spTree>
    <p:extLst>
      <p:ext uri="{BB962C8B-B14F-4D97-AF65-F5344CB8AC3E}">
        <p14:creationId xmlns:p14="http://schemas.microsoft.com/office/powerpoint/2010/main" val="38044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SACREs important?</a:t>
            </a:r>
            <a:endParaRPr lang="en-US" dirty="0"/>
          </a:p>
        </p:txBody>
      </p:sp>
      <p:sp>
        <p:nvSpPr>
          <p:cNvPr id="3" name="Content Placeholder 2"/>
          <p:cNvSpPr>
            <a:spLocks noGrp="1"/>
          </p:cNvSpPr>
          <p:nvPr>
            <p:ph idx="1"/>
          </p:nvPr>
        </p:nvSpPr>
        <p:spPr>
          <a:xfrm>
            <a:off x="457200" y="1600200"/>
            <a:ext cx="8229600" cy="4204321"/>
          </a:xfrm>
        </p:spPr>
        <p:txBody>
          <a:bodyPr>
            <a:normAutofit fontScale="92500" lnSpcReduction="10000"/>
          </a:bodyPr>
          <a:lstStyle/>
          <a:p>
            <a:r>
              <a:rPr lang="en-US" dirty="0" smtClean="0"/>
              <a:t>Local support for RE provision in schools is vital – even with a national curriculum</a:t>
            </a:r>
          </a:p>
          <a:p>
            <a:r>
              <a:rPr lang="en-US" dirty="0" smtClean="0"/>
              <a:t>Consultation network across SACREs</a:t>
            </a:r>
          </a:p>
          <a:p>
            <a:r>
              <a:rPr lang="en-GB" dirty="0" smtClean="0"/>
              <a:t>Children need to learn about a range of faiths regardless of diversity in the local community</a:t>
            </a:r>
          </a:p>
          <a:p>
            <a:r>
              <a:rPr lang="en-US" dirty="0" smtClean="0"/>
              <a:t>e.g. </a:t>
            </a:r>
            <a:r>
              <a:rPr lang="en-GB" dirty="0" smtClean="0"/>
              <a:t>Worcestershire, G</a:t>
            </a:r>
            <a:r>
              <a:rPr lang="en-US" dirty="0" smtClean="0"/>
              <a:t>l</a:t>
            </a:r>
            <a:r>
              <a:rPr lang="en-GB" dirty="0" err="1" smtClean="0"/>
              <a:t>oucestershire</a:t>
            </a:r>
            <a:r>
              <a:rPr lang="en-GB" dirty="0" smtClean="0"/>
              <a:t>, Herefordshire SACREs </a:t>
            </a:r>
            <a:r>
              <a:rPr lang="en-US" dirty="0" smtClean="0"/>
              <a:t>–</a:t>
            </a:r>
            <a:r>
              <a:rPr lang="en-GB" dirty="0" smtClean="0"/>
              <a:t> range of faiths represented and involved in ASC although not a diverse population</a:t>
            </a:r>
            <a:endParaRPr lang="en-US" dirty="0"/>
          </a:p>
        </p:txBody>
      </p:sp>
      <p:pic>
        <p:nvPicPr>
          <p:cNvPr id="5" name="Picture 4" descr="Bahai RE Service Logo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76" y="5652199"/>
            <a:ext cx="3121152" cy="947928"/>
          </a:xfrm>
          <a:prstGeom prst="rect">
            <a:avLst/>
          </a:prstGeom>
        </p:spPr>
      </p:pic>
    </p:spTree>
    <p:extLst>
      <p:ext uri="{BB962C8B-B14F-4D97-AF65-F5344CB8AC3E}">
        <p14:creationId xmlns:p14="http://schemas.microsoft.com/office/powerpoint/2010/main" val="41844554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F1DE"/>
          </a:solidFill>
          <a:ln w="19050" cmpd="sng">
            <a:noFill/>
          </a:ln>
        </p:spPr>
        <p:txBody>
          <a:bodyPr vert="horz" lIns="91440" tIns="45720" rIns="91440" bIns="45720" rtlCol="0" anchor="ctr">
            <a:normAutofit fontScale="90000"/>
          </a:bodyPr>
          <a:lstStyle/>
          <a:p>
            <a:r>
              <a:rPr lang="en-US" dirty="0"/>
              <a:t>Annotations to the slides (1):</a:t>
            </a:r>
            <a:br>
              <a:rPr lang="en-US" dirty="0"/>
            </a:br>
            <a:r>
              <a:rPr lang="en-US" dirty="0"/>
              <a:t>Introduction</a:t>
            </a:r>
          </a:p>
        </p:txBody>
      </p:sp>
      <p:sp>
        <p:nvSpPr>
          <p:cNvPr id="3" name="Content Placeholder 2"/>
          <p:cNvSpPr>
            <a:spLocks noGrp="1"/>
          </p:cNvSpPr>
          <p:nvPr>
            <p:ph idx="1"/>
          </p:nvPr>
        </p:nvSpPr>
        <p:spPr>
          <a:solidFill>
            <a:schemeClr val="tx2">
              <a:lumMod val="20000"/>
              <a:lumOff val="80000"/>
            </a:schemeClr>
          </a:solidFill>
          <a:ln w="19050" cmpd="sng">
            <a:noFill/>
          </a:ln>
        </p:spPr>
        <p:txBody>
          <a:bodyPr>
            <a:normAutofit fontScale="55000" lnSpcReduction="20000"/>
          </a:bodyPr>
          <a:lstStyle/>
          <a:p>
            <a:pPr marL="0" indent="0">
              <a:buNone/>
            </a:pPr>
            <a:r>
              <a:rPr lang="en-US" dirty="0" smtClean="0"/>
              <a:t>Jenny and Lindsay introduced themselves as members </a:t>
            </a:r>
            <a:r>
              <a:rPr lang="en-US" dirty="0"/>
              <a:t>of the RE Task Force of the UK national Bahá'í </a:t>
            </a:r>
            <a:r>
              <a:rPr lang="en-US" dirty="0" smtClean="0"/>
              <a:t>community. Its </a:t>
            </a:r>
            <a:r>
              <a:rPr lang="en-US" dirty="0"/>
              <a:t>work involves:</a:t>
            </a:r>
          </a:p>
          <a:p>
            <a:endParaRPr lang="en-US" dirty="0"/>
          </a:p>
          <a:p>
            <a:r>
              <a:rPr lang="en-US" dirty="0"/>
              <a:t>making available good quality resources on the Bahá'í Faith for teachers</a:t>
            </a:r>
          </a:p>
          <a:p>
            <a:r>
              <a:rPr lang="en-US" dirty="0"/>
              <a:t>helping schools to find speakers and visitors from within their local Bahá'í community</a:t>
            </a:r>
          </a:p>
          <a:p>
            <a:r>
              <a:rPr lang="en-US" dirty="0"/>
              <a:t>supporting Bahá'í representatives on some 80 SACREs around the country (we are ourselves both members of SACREs)</a:t>
            </a:r>
          </a:p>
          <a:p>
            <a:r>
              <a:rPr lang="en-US" dirty="0"/>
              <a:t>presenting a Bahá'í perspective in national forums such as the RE Council and our input to this RE Commission</a:t>
            </a:r>
          </a:p>
          <a:p>
            <a:endParaRPr lang="en-US" dirty="0"/>
          </a:p>
          <a:p>
            <a:pPr marL="0" indent="0">
              <a:buNone/>
            </a:pPr>
            <a:r>
              <a:rPr lang="en-US" dirty="0"/>
              <a:t>Three areas of focus in our short presentation:</a:t>
            </a:r>
          </a:p>
          <a:p>
            <a:endParaRPr lang="en-US" dirty="0"/>
          </a:p>
          <a:p>
            <a:pPr marL="0" indent="0">
              <a:buNone/>
            </a:pPr>
            <a:r>
              <a:rPr lang="en-US" dirty="0"/>
              <a:t>1) The purpose of RE</a:t>
            </a:r>
          </a:p>
          <a:p>
            <a:pPr marL="0" indent="0">
              <a:buNone/>
            </a:pPr>
            <a:r>
              <a:rPr lang="en-US" dirty="0"/>
              <a:t>2) RE in a changing world</a:t>
            </a:r>
          </a:p>
          <a:p>
            <a:pPr marL="0" indent="0">
              <a:buNone/>
            </a:pPr>
            <a:r>
              <a:rPr lang="en-US" dirty="0"/>
              <a:t>3) Why are SACREs important?</a:t>
            </a:r>
          </a:p>
          <a:p>
            <a:endParaRPr lang="en-US" dirty="0"/>
          </a:p>
        </p:txBody>
      </p:sp>
    </p:spTree>
    <p:extLst>
      <p:ext uri="{BB962C8B-B14F-4D97-AF65-F5344CB8AC3E}">
        <p14:creationId xmlns:p14="http://schemas.microsoft.com/office/powerpoint/2010/main" val="65281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F1DE"/>
          </a:solidFill>
          <a:ln w="19050" cmpd="sng">
            <a:noFill/>
          </a:ln>
        </p:spPr>
        <p:txBody>
          <a:bodyPr vert="horz" lIns="91440" tIns="45720" rIns="91440" bIns="45720" rtlCol="0" anchor="ctr">
            <a:normAutofit fontScale="90000"/>
          </a:bodyPr>
          <a:lstStyle/>
          <a:p>
            <a:r>
              <a:rPr lang="en-US" dirty="0"/>
              <a:t>Annotations to the slides (2):</a:t>
            </a:r>
            <a:br>
              <a:rPr lang="en-US" dirty="0"/>
            </a:br>
            <a:r>
              <a:rPr lang="en-US" dirty="0"/>
              <a:t>The purpose of RE</a:t>
            </a:r>
          </a:p>
        </p:txBody>
      </p:sp>
      <p:sp>
        <p:nvSpPr>
          <p:cNvPr id="3" name="Content Placeholder 2"/>
          <p:cNvSpPr>
            <a:spLocks noGrp="1"/>
          </p:cNvSpPr>
          <p:nvPr>
            <p:ph idx="1"/>
          </p:nvPr>
        </p:nvSpPr>
        <p:spPr>
          <a:solidFill>
            <a:srgbClr val="C6D9F1"/>
          </a:solidFill>
        </p:spPr>
        <p:txBody>
          <a:bodyPr>
            <a:normAutofit fontScale="70000" lnSpcReduction="20000"/>
          </a:bodyPr>
          <a:lstStyle/>
          <a:p>
            <a:pPr marL="0" indent="0">
              <a:buNone/>
            </a:pPr>
            <a:r>
              <a:rPr lang="en-US" dirty="0" smtClean="0"/>
              <a:t>The Bah</a:t>
            </a:r>
            <a:r>
              <a:rPr lang="en-US" dirty="0" smtClean="0"/>
              <a:t>á’í Faith stresses the basic spiritual nature of human existence, and the importance of developing the </a:t>
            </a:r>
            <a:r>
              <a:rPr lang="en-US" dirty="0" smtClean="0"/>
              <a:t>spiritual </a:t>
            </a:r>
            <a:r>
              <a:rPr lang="en-US" dirty="0"/>
              <a:t>qualities innate in every child.</a:t>
            </a:r>
          </a:p>
          <a:p>
            <a:pPr marL="0" indent="0">
              <a:buNone/>
            </a:pPr>
            <a:r>
              <a:rPr lang="en-US" dirty="0" smtClean="0"/>
              <a:t>This takes place throughout </a:t>
            </a:r>
            <a:r>
              <a:rPr lang="en-US" dirty="0"/>
              <a:t>life, starting at the earliest stage in our education.</a:t>
            </a:r>
          </a:p>
          <a:p>
            <a:pPr marL="0" indent="0">
              <a:buNone/>
            </a:pPr>
            <a:r>
              <a:rPr lang="en-US" dirty="0"/>
              <a:t>Children and young people need knowledge and </a:t>
            </a:r>
            <a:r>
              <a:rPr lang="en-US" dirty="0" smtClean="0"/>
              <a:t>an understanding </a:t>
            </a:r>
            <a:r>
              <a:rPr lang="en-US" dirty="0"/>
              <a:t>of a range of faiths and beliefs.</a:t>
            </a:r>
          </a:p>
          <a:p>
            <a:pPr marL="0" indent="0">
              <a:buNone/>
            </a:pPr>
            <a:r>
              <a:rPr lang="en-US" dirty="0" smtClean="0"/>
              <a:t>Through this they should learn that many </a:t>
            </a:r>
            <a:r>
              <a:rPr lang="en-US" dirty="0"/>
              <a:t>essential values </a:t>
            </a:r>
            <a:r>
              <a:rPr lang="en-US" dirty="0" smtClean="0"/>
              <a:t>are shared </a:t>
            </a:r>
            <a:r>
              <a:rPr lang="en-US" dirty="0"/>
              <a:t>across different </a:t>
            </a:r>
            <a:r>
              <a:rPr lang="en-US" dirty="0" smtClean="0"/>
              <a:t>faiths.  It is important </a:t>
            </a:r>
            <a:r>
              <a:rPr lang="en-US" dirty="0"/>
              <a:t>for children to learn about the similarities across faiths and not just the things that make them different, which are often more related to practices than core values</a:t>
            </a:r>
            <a:r>
              <a:rPr lang="en-US" dirty="0" smtClean="0"/>
              <a:t>.</a:t>
            </a:r>
          </a:p>
          <a:p>
            <a:pPr marL="0" indent="0">
              <a:buNone/>
            </a:pPr>
            <a:r>
              <a:rPr lang="en-US" dirty="0" smtClean="0"/>
              <a:t>In answer to a question, this was re-asserted as an essential part of the purpose of RE.</a:t>
            </a:r>
            <a:endParaRPr lang="en-US" dirty="0"/>
          </a:p>
          <a:p>
            <a:pPr marL="0" indent="0">
              <a:buNone/>
            </a:pPr>
            <a:r>
              <a:rPr lang="en-US" dirty="0" smtClean="0"/>
              <a:t>Importance of learning about </a:t>
            </a:r>
            <a:r>
              <a:rPr lang="en-US" dirty="0"/>
              <a:t>sources of authority and how </a:t>
            </a:r>
            <a:r>
              <a:rPr lang="en-US" dirty="0" smtClean="0"/>
              <a:t>these are interpreted by different faiths.</a:t>
            </a:r>
            <a:endParaRPr lang="en-US" dirty="0"/>
          </a:p>
        </p:txBody>
      </p:sp>
    </p:spTree>
    <p:extLst>
      <p:ext uri="{BB962C8B-B14F-4D97-AF65-F5344CB8AC3E}">
        <p14:creationId xmlns:p14="http://schemas.microsoft.com/office/powerpoint/2010/main" val="406789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TotalTime>
  <Words>950</Words>
  <Application>Microsoft Macintosh PowerPoint</Application>
  <PresentationFormat>On-screen Show (4:3)</PresentationFormat>
  <Paragraphs>61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The purpose of RE</vt:lpstr>
      <vt:lpstr>The purpose of RE</vt:lpstr>
      <vt:lpstr>RE in a changing world</vt:lpstr>
      <vt:lpstr>RE in a changing world</vt:lpstr>
      <vt:lpstr>Why are SACREs important?</vt:lpstr>
      <vt:lpstr>Why are SACREs important?</vt:lpstr>
      <vt:lpstr>Annotations to the slides (1): Introduction</vt:lpstr>
      <vt:lpstr>Annotations to the slides (2): The purpose of RE</vt:lpstr>
      <vt:lpstr>Annotations to the slides (3): RE in a changing world</vt:lpstr>
      <vt:lpstr>Annotations to the slides (4): Why are SACREs important?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Lockwood</dc:creator>
  <cp:lastModifiedBy>Jenny Lockwood</cp:lastModifiedBy>
  <cp:revision>26</cp:revision>
  <dcterms:created xsi:type="dcterms:W3CDTF">2017-02-17T11:13:13Z</dcterms:created>
  <dcterms:modified xsi:type="dcterms:W3CDTF">2017-03-07T12:44:47Z</dcterms:modified>
</cp:coreProperties>
</file>